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handoutMasterIdLst>
    <p:handoutMasterId r:id="rId34"/>
  </p:handoutMasterIdLst>
  <p:sldIdLst>
    <p:sldId id="257" r:id="rId2"/>
    <p:sldId id="287" r:id="rId3"/>
    <p:sldId id="258" r:id="rId4"/>
    <p:sldId id="259" r:id="rId5"/>
    <p:sldId id="260" r:id="rId6"/>
    <p:sldId id="298" r:id="rId7"/>
    <p:sldId id="261" r:id="rId8"/>
    <p:sldId id="262" r:id="rId9"/>
    <p:sldId id="263" r:id="rId10"/>
    <p:sldId id="264" r:id="rId11"/>
    <p:sldId id="269" r:id="rId12"/>
    <p:sldId id="272" r:id="rId13"/>
    <p:sldId id="274" r:id="rId14"/>
    <p:sldId id="265" r:id="rId15"/>
    <p:sldId id="300" r:id="rId16"/>
    <p:sldId id="276" r:id="rId17"/>
    <p:sldId id="289" r:id="rId18"/>
    <p:sldId id="273" r:id="rId19"/>
    <p:sldId id="296" r:id="rId20"/>
    <p:sldId id="297" r:id="rId21"/>
    <p:sldId id="285" r:id="rId22"/>
    <p:sldId id="286" r:id="rId23"/>
    <p:sldId id="290" r:id="rId24"/>
    <p:sldId id="266" r:id="rId25"/>
    <p:sldId id="282" r:id="rId26"/>
    <p:sldId id="291" r:id="rId27"/>
    <p:sldId id="292" r:id="rId28"/>
    <p:sldId id="293" r:id="rId29"/>
    <p:sldId id="294" r:id="rId30"/>
    <p:sldId id="295" r:id="rId31"/>
    <p:sldId id="277" r:id="rId3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434" autoAdjust="0"/>
  </p:normalViewPr>
  <p:slideViewPr>
    <p:cSldViewPr snapToGrid="0">
      <p:cViewPr varScale="1">
        <p:scale>
          <a:sx n="79" d="100"/>
          <a:sy n="79" d="100"/>
        </p:scale>
        <p:origin x="-162" y="-90"/>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53" d="100"/>
          <a:sy n="53" d="100"/>
        </p:scale>
        <p:origin x="2946"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46" cy="46519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02" y="1"/>
            <a:ext cx="3038445" cy="465194"/>
          </a:xfrm>
          <a:prstGeom prst="rect">
            <a:avLst/>
          </a:prstGeom>
        </p:spPr>
        <p:txBody>
          <a:bodyPr vert="horz" lIns="91440" tIns="45720" rIns="91440" bIns="45720" rtlCol="0"/>
          <a:lstStyle>
            <a:lvl1pPr algn="r">
              <a:defRPr sz="1200"/>
            </a:lvl1pPr>
          </a:lstStyle>
          <a:p>
            <a:fld id="{B7436B15-E758-E84D-BD53-2572FFFD510B}" type="datetimeFigureOut">
              <a:rPr lang="en-US" smtClean="0"/>
              <a:pPr/>
              <a:t>10/16/2015</a:t>
            </a:fld>
            <a:endParaRPr lang="en-US"/>
          </a:p>
        </p:txBody>
      </p:sp>
      <p:sp>
        <p:nvSpPr>
          <p:cNvPr id="4" name="Footer Placeholder 3"/>
          <p:cNvSpPr>
            <a:spLocks noGrp="1"/>
          </p:cNvSpPr>
          <p:nvPr>
            <p:ph type="ftr" sz="quarter" idx="2"/>
          </p:nvPr>
        </p:nvSpPr>
        <p:spPr>
          <a:xfrm>
            <a:off x="1" y="8829711"/>
            <a:ext cx="3038446" cy="46519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02" y="8829711"/>
            <a:ext cx="3038445" cy="465193"/>
          </a:xfrm>
          <a:prstGeom prst="rect">
            <a:avLst/>
          </a:prstGeom>
        </p:spPr>
        <p:txBody>
          <a:bodyPr vert="horz" lIns="91440" tIns="45720" rIns="91440" bIns="45720" rtlCol="0" anchor="b"/>
          <a:lstStyle>
            <a:lvl1pPr algn="r">
              <a:defRPr sz="1200"/>
            </a:lvl1pPr>
          </a:lstStyle>
          <a:p>
            <a:fld id="{381EA36A-4F98-DB49-9E40-72E25DF360E7}" type="slidenum">
              <a:rPr lang="en-US" smtClean="0"/>
              <a:pPr/>
              <a:t>‹#›</a:t>
            </a:fld>
            <a:endParaRPr lang="en-US"/>
          </a:p>
        </p:txBody>
      </p:sp>
    </p:spTree>
    <p:extLst>
      <p:ext uri="{BB962C8B-B14F-4D97-AF65-F5344CB8AC3E}">
        <p14:creationId xmlns:p14="http://schemas.microsoft.com/office/powerpoint/2010/main" xmlns="" val="25958254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1440" tIns="45720" rIns="91440" bIns="45720" rtlCol="0"/>
          <a:lstStyle>
            <a:lvl1pPr algn="r">
              <a:defRPr sz="1200"/>
            </a:lvl1pPr>
          </a:lstStyle>
          <a:p>
            <a:fld id="{1B976741-3546-4274-BF8D-AFF37E4C1C74}" type="datetimeFigureOut">
              <a:rPr lang="en-US" smtClean="0"/>
              <a:pPr/>
              <a:t>10/16/2015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041" y="4473893"/>
            <a:ext cx="5608320" cy="366045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303784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FC9D46CB-8DA5-432F-8D80-B46D027F73E0}" type="slidenum">
              <a:rPr lang="en-US" smtClean="0"/>
              <a:pPr/>
              <a:t>‹#›</a:t>
            </a:fld>
            <a:endParaRPr lang="en-US"/>
          </a:p>
        </p:txBody>
      </p:sp>
    </p:spTree>
    <p:extLst>
      <p:ext uri="{BB962C8B-B14F-4D97-AF65-F5344CB8AC3E}">
        <p14:creationId xmlns:p14="http://schemas.microsoft.com/office/powerpoint/2010/main" xmlns="" val="2807391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1" y="6427394"/>
            <a:ext cx="5608320" cy="1706956"/>
          </a:xfrm>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C9D46CB-8DA5-432F-8D80-B46D027F73E0}" type="slidenum">
              <a:rPr lang="en-US" smtClean="0"/>
              <a:pPr/>
              <a:t>1</a:t>
            </a:fld>
            <a:endParaRPr lang="en-US"/>
          </a:p>
        </p:txBody>
      </p:sp>
    </p:spTree>
    <p:extLst>
      <p:ext uri="{BB962C8B-B14F-4D97-AF65-F5344CB8AC3E}">
        <p14:creationId xmlns:p14="http://schemas.microsoft.com/office/powerpoint/2010/main" xmlns="" val="1086111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pPr eaLnBrk="1" hangingPunct="1"/>
            <a:endParaRPr lang="en-US" dirty="0" smtClean="0"/>
          </a:p>
        </p:txBody>
      </p:sp>
      <p:sp>
        <p:nvSpPr>
          <p:cNvPr id="18436" name="Slide Number Placeholder 3"/>
          <p:cNvSpPr>
            <a:spLocks noGrp="1"/>
          </p:cNvSpPr>
          <p:nvPr>
            <p:ph type="sldNum" sz="quarter" idx="5"/>
          </p:nvPr>
        </p:nvSpPr>
        <p:spPr>
          <a:noFill/>
        </p:spPr>
        <p:txBody>
          <a:bodyPr/>
          <a:lstStyle/>
          <a:p>
            <a:fld id="{2153457E-099C-4CE1-A619-E718F439289A}" type="slidenum">
              <a:rPr lang="en-US" smtClean="0"/>
              <a:pPr/>
              <a:t>14</a:t>
            </a:fld>
            <a:endParaRPr lang="en-US" smtClean="0"/>
          </a:p>
        </p:txBody>
      </p:sp>
    </p:spTree>
    <p:extLst>
      <p:ext uri="{BB962C8B-B14F-4D97-AF65-F5344CB8AC3E}">
        <p14:creationId xmlns:p14="http://schemas.microsoft.com/office/powerpoint/2010/main" xmlns="" val="32464647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133F342-9BBC-4F2A-A750-6DEDF0F0BA09}" type="slidenum">
              <a:rPr lang="en-US" smtClean="0"/>
              <a:pPr/>
              <a:t>16</a:t>
            </a:fld>
            <a:endParaRPr lang="en-US"/>
          </a:p>
        </p:txBody>
      </p:sp>
    </p:spTree>
    <p:extLst>
      <p:ext uri="{BB962C8B-B14F-4D97-AF65-F5344CB8AC3E}">
        <p14:creationId xmlns:p14="http://schemas.microsoft.com/office/powerpoint/2010/main" xmlns="" val="2490186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B8F674E-970C-3545-94CC-52BA87F17563}" type="slidenum">
              <a:rPr lang="en-US" smtClean="0"/>
              <a:pPr/>
              <a:t>21</a:t>
            </a:fld>
            <a:endParaRPr lang="en-US"/>
          </a:p>
        </p:txBody>
      </p:sp>
    </p:spTree>
    <p:extLst>
      <p:ext uri="{BB962C8B-B14F-4D97-AF65-F5344CB8AC3E}">
        <p14:creationId xmlns:p14="http://schemas.microsoft.com/office/powerpoint/2010/main" xmlns="" val="11742519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marL="0" indent="0" eaLnBrk="1" hangingPunct="1">
              <a:buFontTx/>
              <a:buNone/>
              <a:defRPr/>
            </a:pPr>
            <a:endParaRPr lang="en-US" dirty="0" smtClean="0"/>
          </a:p>
        </p:txBody>
      </p:sp>
      <p:sp>
        <p:nvSpPr>
          <p:cNvPr id="21508" name="Slide Number Placeholder 3"/>
          <p:cNvSpPr>
            <a:spLocks noGrp="1"/>
          </p:cNvSpPr>
          <p:nvPr>
            <p:ph type="sldNum" sz="quarter" idx="5"/>
          </p:nvPr>
        </p:nvSpPr>
        <p:spPr>
          <a:noFill/>
        </p:spPr>
        <p:txBody>
          <a:bodyPr/>
          <a:lstStyle/>
          <a:p>
            <a:fld id="{87293C86-54F1-4967-9740-C2CE1AD085B0}" type="slidenum">
              <a:rPr lang="en-US" smtClean="0"/>
              <a:pPr/>
              <a:t>24</a:t>
            </a:fld>
            <a:endParaRPr lang="en-US" smtClean="0"/>
          </a:p>
        </p:txBody>
      </p:sp>
    </p:spTree>
    <p:extLst>
      <p:ext uri="{BB962C8B-B14F-4D97-AF65-F5344CB8AC3E}">
        <p14:creationId xmlns:p14="http://schemas.microsoft.com/office/powerpoint/2010/main" xmlns="" val="3347345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9D46CB-8DA5-432F-8D80-B46D027F73E0}" type="slidenum">
              <a:rPr lang="en-US" smtClean="0"/>
              <a:pPr/>
              <a:t>29</a:t>
            </a:fld>
            <a:endParaRPr lang="en-US"/>
          </a:p>
        </p:txBody>
      </p:sp>
    </p:spTree>
    <p:extLst>
      <p:ext uri="{BB962C8B-B14F-4D97-AF65-F5344CB8AC3E}">
        <p14:creationId xmlns:p14="http://schemas.microsoft.com/office/powerpoint/2010/main" xmlns="" val="39012963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9D46CB-8DA5-432F-8D80-B46D027F73E0}" type="slidenum">
              <a:rPr lang="en-US" smtClean="0"/>
              <a:pPr/>
              <a:t>31</a:t>
            </a:fld>
            <a:endParaRPr lang="en-US"/>
          </a:p>
        </p:txBody>
      </p:sp>
    </p:spTree>
    <p:extLst>
      <p:ext uri="{BB962C8B-B14F-4D97-AF65-F5344CB8AC3E}">
        <p14:creationId xmlns:p14="http://schemas.microsoft.com/office/powerpoint/2010/main" xmlns="" val="36633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C9D46CB-8DA5-432F-8D80-B46D027F73E0}" type="slidenum">
              <a:rPr lang="en-US" smtClean="0"/>
              <a:pPr/>
              <a:t>2</a:t>
            </a:fld>
            <a:endParaRPr lang="en-US"/>
          </a:p>
        </p:txBody>
      </p:sp>
    </p:spTree>
    <p:extLst>
      <p:ext uri="{BB962C8B-B14F-4D97-AF65-F5344CB8AC3E}">
        <p14:creationId xmlns:p14="http://schemas.microsoft.com/office/powerpoint/2010/main" xmlns="" val="2207688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i="0" dirty="0"/>
          </a:p>
        </p:txBody>
      </p:sp>
      <p:sp>
        <p:nvSpPr>
          <p:cNvPr id="4" name="Slide Number Placeholder 3"/>
          <p:cNvSpPr>
            <a:spLocks noGrp="1"/>
          </p:cNvSpPr>
          <p:nvPr>
            <p:ph type="sldNum" sz="quarter" idx="10"/>
          </p:nvPr>
        </p:nvSpPr>
        <p:spPr/>
        <p:txBody>
          <a:bodyPr/>
          <a:lstStyle/>
          <a:p>
            <a:fld id="{B4407007-0D02-C148-8BA2-B148FCDE20E1}" type="slidenum">
              <a:rPr lang="en-US" smtClean="0"/>
              <a:pPr/>
              <a:t>3</a:t>
            </a:fld>
            <a:endParaRPr lang="en-US"/>
          </a:p>
        </p:txBody>
      </p:sp>
    </p:spTree>
    <p:extLst>
      <p:ext uri="{BB962C8B-B14F-4D97-AF65-F5344CB8AC3E}">
        <p14:creationId xmlns:p14="http://schemas.microsoft.com/office/powerpoint/2010/main" xmlns="" val="15942127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US" i="1" dirty="0" smtClean="0"/>
          </a:p>
          <a:p>
            <a:endParaRPr lang="en-US" dirty="0"/>
          </a:p>
        </p:txBody>
      </p:sp>
      <p:sp>
        <p:nvSpPr>
          <p:cNvPr id="4" name="Slide Number Placeholder 3"/>
          <p:cNvSpPr>
            <a:spLocks noGrp="1"/>
          </p:cNvSpPr>
          <p:nvPr>
            <p:ph type="sldNum" sz="quarter" idx="10"/>
          </p:nvPr>
        </p:nvSpPr>
        <p:spPr/>
        <p:txBody>
          <a:bodyPr/>
          <a:lstStyle/>
          <a:p>
            <a:fld id="{B4407007-0D02-C148-8BA2-B148FCDE20E1}" type="slidenum">
              <a:rPr lang="en-US" smtClean="0"/>
              <a:pPr/>
              <a:t>4</a:t>
            </a:fld>
            <a:endParaRPr lang="en-US"/>
          </a:p>
        </p:txBody>
      </p:sp>
    </p:spTree>
    <p:extLst>
      <p:ext uri="{BB962C8B-B14F-4D97-AF65-F5344CB8AC3E}">
        <p14:creationId xmlns:p14="http://schemas.microsoft.com/office/powerpoint/2010/main" xmlns="" val="24162445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4407007-0D02-C148-8BA2-B148FCDE20E1}" type="slidenum">
              <a:rPr lang="en-US" smtClean="0"/>
              <a:pPr/>
              <a:t>5</a:t>
            </a:fld>
            <a:endParaRPr lang="en-US"/>
          </a:p>
        </p:txBody>
      </p:sp>
    </p:spTree>
    <p:extLst>
      <p:ext uri="{BB962C8B-B14F-4D97-AF65-F5344CB8AC3E}">
        <p14:creationId xmlns:p14="http://schemas.microsoft.com/office/powerpoint/2010/main" xmlns="" val="434652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C9D46CB-8DA5-432F-8D80-B46D027F73E0}" type="slidenum">
              <a:rPr lang="en-US" smtClean="0"/>
              <a:pPr/>
              <a:t>6</a:t>
            </a:fld>
            <a:endParaRPr lang="en-US"/>
          </a:p>
        </p:txBody>
      </p:sp>
    </p:spTree>
    <p:extLst>
      <p:ext uri="{BB962C8B-B14F-4D97-AF65-F5344CB8AC3E}">
        <p14:creationId xmlns:p14="http://schemas.microsoft.com/office/powerpoint/2010/main" xmlns="" val="2628686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4407007-0D02-C148-8BA2-B148FCDE20E1}" type="slidenum">
              <a:rPr lang="en-US" smtClean="0"/>
              <a:pPr/>
              <a:t>7</a:t>
            </a:fld>
            <a:endParaRPr lang="en-US"/>
          </a:p>
        </p:txBody>
      </p:sp>
    </p:spTree>
    <p:extLst>
      <p:ext uri="{BB962C8B-B14F-4D97-AF65-F5344CB8AC3E}">
        <p14:creationId xmlns:p14="http://schemas.microsoft.com/office/powerpoint/2010/main" xmlns="" val="1800326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pPr marL="0" indent="0" eaLnBrk="1" hangingPunct="1">
              <a:buFontTx/>
              <a:buNone/>
            </a:pPr>
            <a:endParaRPr lang="en-US" dirty="0" smtClean="0"/>
          </a:p>
        </p:txBody>
      </p:sp>
      <p:sp>
        <p:nvSpPr>
          <p:cNvPr id="17412" name="Slide Number Placeholder 3"/>
          <p:cNvSpPr>
            <a:spLocks noGrp="1"/>
          </p:cNvSpPr>
          <p:nvPr>
            <p:ph type="sldNum" sz="quarter" idx="5"/>
          </p:nvPr>
        </p:nvSpPr>
        <p:spPr>
          <a:noFill/>
        </p:spPr>
        <p:txBody>
          <a:bodyPr/>
          <a:lstStyle/>
          <a:p>
            <a:fld id="{0B9669F2-2358-46BE-8635-800D641D2024}" type="slidenum">
              <a:rPr lang="en-US" smtClean="0"/>
              <a:pPr/>
              <a:t>9</a:t>
            </a:fld>
            <a:endParaRPr lang="en-US" smtClean="0"/>
          </a:p>
        </p:txBody>
      </p:sp>
    </p:spTree>
    <p:extLst>
      <p:ext uri="{BB962C8B-B14F-4D97-AF65-F5344CB8AC3E}">
        <p14:creationId xmlns:p14="http://schemas.microsoft.com/office/powerpoint/2010/main" xmlns="" val="39487220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407007-0D02-C148-8BA2-B148FCDE20E1}" type="slidenum">
              <a:rPr lang="en-US" smtClean="0"/>
              <a:pPr/>
              <a:t>10</a:t>
            </a:fld>
            <a:endParaRPr lang="en-US"/>
          </a:p>
        </p:txBody>
      </p:sp>
    </p:spTree>
    <p:extLst>
      <p:ext uri="{BB962C8B-B14F-4D97-AF65-F5344CB8AC3E}">
        <p14:creationId xmlns:p14="http://schemas.microsoft.com/office/powerpoint/2010/main" xmlns="" val="3234939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CF3A207-0D39-B84B-81E8-AEF80AA8EFC8}" type="datetime1">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1856398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CF86D3-5904-E34B-874F-45AB5E8F6309}" type="datetime1">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1736997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691A20-FBB0-B84F-9F42-B326627E7B86}" type="datetime1">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337736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8BBE8-A0D5-5F49-86D0-1E91A0980412}" type="datetime1">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4079845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A44FA7-0087-B640-BC59-A765DB42583D}" type="datetime1">
              <a:rPr lang="en-US" smtClean="0"/>
              <a:pPr/>
              <a:t>10/16/2015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498779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41468C-24E2-AA4D-AF61-3C17F120F936}" type="datetime1">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3572006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2CD70A-5790-4A4E-8EF5-258C5B9DF3BA}" type="datetime1">
              <a:rPr lang="en-US" smtClean="0"/>
              <a:pPr/>
              <a:t>10/16/2015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2388799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1552E4-CC58-794F-891F-3A543EDD81EC}" type="datetime1">
              <a:rPr lang="en-US" smtClean="0"/>
              <a:pPr/>
              <a:t>10/16/2015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40236587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D92988-7A1B-E348-9144-61C20F06107B}" type="datetime1">
              <a:rPr lang="en-US" smtClean="0"/>
              <a:pPr/>
              <a:t>10/16/2015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1842625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D3F5CF-80CA-8F4C-BC11-0B3325A32606}" type="datetime1">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2593857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C96DDE-25DE-0F49-A673-B163F038D776}" type="datetime1">
              <a:rPr lang="en-US" smtClean="0"/>
              <a:pPr/>
              <a:t>10/16/2015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3245019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B43987-D4B7-8148-A3C3-54ED8C145537}" type="datetime1">
              <a:rPr lang="en-US" smtClean="0"/>
              <a:pPr/>
              <a:t>10/16/2015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8F2B43-7E02-49C3-A0EC-9D5582FF5F62}" type="slidenum">
              <a:rPr lang="en-US" smtClean="0"/>
              <a:pPr/>
              <a:t>‹#›</a:t>
            </a:fld>
            <a:endParaRPr lang="en-US"/>
          </a:p>
        </p:txBody>
      </p:sp>
    </p:spTree>
    <p:extLst>
      <p:ext uri="{BB962C8B-B14F-4D97-AF65-F5344CB8AC3E}">
        <p14:creationId xmlns:p14="http://schemas.microsoft.com/office/powerpoint/2010/main" xmlns="" val="1131646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189" y="692682"/>
            <a:ext cx="9544878" cy="2344464"/>
          </a:xfrm>
        </p:spPr>
        <p:txBody>
          <a:bodyPr>
            <a:normAutofit/>
          </a:bodyPr>
          <a:lstStyle/>
          <a:p>
            <a:pPr marL="457200">
              <a:lnSpc>
                <a:spcPct val="150000"/>
              </a:lnSpc>
              <a:spcBef>
                <a:spcPts val="1200"/>
              </a:spcBef>
            </a:pPr>
            <a:r>
              <a:rPr lang="en-US" sz="3800" b="1" dirty="0" smtClean="0">
                <a:latin typeface="Times New Roman" panose="02020603050405020304" pitchFamily="18" charset="0"/>
                <a:cs typeface="Times New Roman" panose="02020603050405020304" pitchFamily="18" charset="0"/>
              </a:rPr>
              <a:t>Statutory Regulatory Authorities in India</a:t>
            </a:r>
            <a:br>
              <a:rPr lang="en-US" sz="3800" b="1" dirty="0" smtClean="0">
                <a:latin typeface="Times New Roman" panose="02020603050405020304" pitchFamily="18" charset="0"/>
                <a:cs typeface="Times New Roman" panose="02020603050405020304" pitchFamily="18" charset="0"/>
              </a:rPr>
            </a:br>
            <a:r>
              <a:rPr lang="en-US" sz="3800" b="1" dirty="0" smtClean="0">
                <a:latin typeface="Times New Roman" panose="02020603050405020304" pitchFamily="18" charset="0"/>
                <a:cs typeface="Times New Roman" panose="02020603050405020304" pitchFamily="18" charset="0"/>
              </a:rPr>
              <a:t>A Constitutional perspective</a:t>
            </a:r>
            <a:endParaRPr lang="en-US" sz="38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08090" y="4040647"/>
            <a:ext cx="9144000" cy="1465289"/>
          </a:xfrm>
        </p:spPr>
        <p:txBody>
          <a:bodyPr>
            <a:normAutofit/>
          </a:bodyPr>
          <a:lstStyle/>
          <a:p>
            <a:endParaRPr lang="en-US" dirty="0" smtClean="0"/>
          </a:p>
          <a:p>
            <a:r>
              <a:rPr lang="en-US" dirty="0" smtClean="0">
                <a:latin typeface="Times New Roman" panose="02020603050405020304" pitchFamily="18" charset="0"/>
                <a:cs typeface="Times New Roman" panose="02020603050405020304" pitchFamily="18" charset="0"/>
              </a:rPr>
              <a:t>KP Krishnan, Additional Secretary (LR), </a:t>
            </a:r>
            <a:r>
              <a:rPr lang="en-US" dirty="0" err="1" smtClean="0">
                <a:latin typeface="Times New Roman" panose="02020603050405020304" pitchFamily="18" charset="0"/>
                <a:cs typeface="Times New Roman" panose="02020603050405020304" pitchFamily="18" charset="0"/>
              </a:rPr>
              <a:t>MoRD</a:t>
            </a:r>
            <a:r>
              <a:rPr lang="en-US" dirty="0" smtClean="0">
                <a:latin typeface="Times New Roman" panose="02020603050405020304" pitchFamily="18" charset="0"/>
                <a:cs typeface="Times New Roman" panose="02020603050405020304" pitchFamily="18" charset="0"/>
              </a:rPr>
              <a:t> GOI</a:t>
            </a:r>
          </a:p>
          <a:p>
            <a:r>
              <a:rPr lang="en-US" dirty="0" smtClean="0">
                <a:latin typeface="Times New Roman" panose="02020603050405020304" pitchFamily="18" charset="0"/>
                <a:cs typeface="Times New Roman" panose="02020603050405020304" pitchFamily="18" charset="0"/>
              </a:rPr>
              <a:t>(Views are personal and not attributable to GOI)</a:t>
            </a: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78F2B43-7E02-49C3-A0EC-9D5582FF5F62}" type="slidenum">
              <a:rPr lang="en-US" smtClean="0"/>
              <a:pPr/>
              <a:t>1</a:t>
            </a:fld>
            <a:endParaRPr lang="en-US"/>
          </a:p>
        </p:txBody>
      </p:sp>
    </p:spTree>
    <p:extLst>
      <p:ext uri="{BB962C8B-B14F-4D97-AF65-F5344CB8AC3E}">
        <p14:creationId xmlns:p14="http://schemas.microsoft.com/office/powerpoint/2010/main" xmlns="" val="17307160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3800" b="1" dirty="0" smtClean="0">
                <a:latin typeface="Times New Roman" panose="02020603050405020304" pitchFamily="18" charset="0"/>
                <a:cs typeface="Times New Roman" panose="02020603050405020304" pitchFamily="18" charset="0"/>
              </a:rPr>
              <a:t>SRAs and the </a:t>
            </a:r>
            <a:r>
              <a:rPr lang="en-IN" sz="3800" b="1" dirty="0">
                <a:latin typeface="Times New Roman" panose="02020603050405020304" pitchFamily="18" charset="0"/>
                <a:cs typeface="Times New Roman" panose="02020603050405020304" pitchFamily="18" charset="0"/>
              </a:rPr>
              <a:t>Constitution of </a:t>
            </a:r>
            <a:r>
              <a:rPr lang="en-IN" sz="3800" b="1" dirty="0" smtClean="0">
                <a:latin typeface="Times New Roman" panose="02020603050405020304" pitchFamily="18" charset="0"/>
                <a:cs typeface="Times New Roman" panose="02020603050405020304" pitchFamily="18" charset="0"/>
              </a:rPr>
              <a:t>India II</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465291"/>
            <a:ext cx="10515600" cy="4711672"/>
          </a:xfrm>
        </p:spPr>
        <p:txBody>
          <a:bodyPr>
            <a:normAutofit/>
          </a:bodyPr>
          <a:lstStyle/>
          <a:p>
            <a:pPr>
              <a:defRPr/>
            </a:pPr>
            <a:endParaRPr lang="en-US" dirty="0" smtClean="0"/>
          </a:p>
          <a:p>
            <a:pPr algn="just">
              <a:defRPr/>
            </a:pPr>
            <a:r>
              <a:rPr lang="en-US" sz="2400" dirty="0" smtClean="0">
                <a:latin typeface="Times New Roman" panose="02020603050405020304" pitchFamily="18" charset="0"/>
                <a:cs typeface="Times New Roman" panose="02020603050405020304" pitchFamily="18" charset="0"/>
              </a:rPr>
              <a:t>Jurisprudence however indicates that executive powers include</a:t>
            </a:r>
          </a:p>
          <a:p>
            <a:pPr lvl="1" algn="just">
              <a:defRPr/>
            </a:pPr>
            <a:r>
              <a:rPr lang="en-US" dirty="0" smtClean="0">
                <a:latin typeface="Times New Roman" panose="02020603050405020304" pitchFamily="18" charset="0"/>
                <a:cs typeface="Times New Roman" panose="02020603050405020304" pitchFamily="18" charset="0"/>
              </a:rPr>
              <a:t>Residue of governmental functions that remain after the legislative and judicial functions are taken away</a:t>
            </a:r>
          </a:p>
          <a:p>
            <a:pPr lvl="1" algn="just">
              <a:defRPr/>
            </a:pPr>
            <a:r>
              <a:rPr lang="en-US" dirty="0" smtClean="0">
                <a:latin typeface="Times New Roman" panose="02020603050405020304" pitchFamily="18" charset="0"/>
                <a:cs typeface="Times New Roman" panose="02020603050405020304" pitchFamily="18" charset="0"/>
              </a:rPr>
              <a:t>Power to make subordinate legislation, when such powers are delegated by law and </a:t>
            </a:r>
          </a:p>
          <a:p>
            <a:pPr lvl="1" algn="just">
              <a:defRPr/>
            </a:pPr>
            <a:r>
              <a:rPr lang="en-US" dirty="0" smtClean="0">
                <a:latin typeface="Times New Roman" panose="02020603050405020304" pitchFamily="18" charset="0"/>
                <a:cs typeface="Times New Roman" panose="02020603050405020304" pitchFamily="18" charset="0"/>
              </a:rPr>
              <a:t>Limited judicial functions, when such functions are delegated by law</a:t>
            </a:r>
          </a:p>
          <a:p>
            <a:pPr algn="just">
              <a:defRPr/>
            </a:pPr>
            <a:r>
              <a:rPr lang="en-US" sz="2400" dirty="0" smtClean="0">
                <a:latin typeface="Times New Roman" panose="02020603050405020304" pitchFamily="18" charset="0"/>
                <a:cs typeface="Times New Roman" panose="02020603050405020304" pitchFamily="18" charset="0"/>
              </a:rPr>
              <a:t>Authorities are not defined in the Constitution but RBI, SEBI &amp; IRDA in the financial sector &amp; TRAI, etc. are clearly “authorities” under Article 53 (3)</a:t>
            </a:r>
          </a:p>
          <a:p>
            <a:pPr algn="just"/>
            <a:r>
              <a:rPr lang="en-US" sz="2400" dirty="0" smtClean="0">
                <a:latin typeface="Times New Roman" panose="02020603050405020304" pitchFamily="18" charset="0"/>
                <a:cs typeface="Times New Roman" panose="02020603050405020304" pitchFamily="18" charset="0"/>
              </a:rPr>
              <a:t>Outcome of all this is “state” power being exercised by new type of agency with powers &amp; limits on powers laid down by law</a:t>
            </a:r>
          </a:p>
          <a:p>
            <a:endParaRPr lang="en-US" dirty="0"/>
          </a:p>
        </p:txBody>
      </p:sp>
      <p:sp>
        <p:nvSpPr>
          <p:cNvPr id="5" name="Slide Number Placeholder 4"/>
          <p:cNvSpPr>
            <a:spLocks noGrp="1"/>
          </p:cNvSpPr>
          <p:nvPr>
            <p:ph type="sldNum" sz="quarter" idx="12"/>
          </p:nvPr>
        </p:nvSpPr>
        <p:spPr/>
        <p:txBody>
          <a:bodyPr/>
          <a:lstStyle/>
          <a:p>
            <a:fld id="{778F2B43-7E02-49C3-A0EC-9D5582FF5F62}" type="slidenum">
              <a:rPr lang="en-US" smtClean="0"/>
              <a:pPr/>
              <a:t>10</a:t>
            </a:fld>
            <a:endParaRPr lang="en-US"/>
          </a:p>
        </p:txBody>
      </p:sp>
    </p:spTree>
    <p:extLst>
      <p:ext uri="{BB962C8B-B14F-4D97-AF65-F5344CB8AC3E}">
        <p14:creationId xmlns:p14="http://schemas.microsoft.com/office/powerpoint/2010/main" xmlns="" val="2409147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4109" y="198584"/>
            <a:ext cx="10382406" cy="1068947"/>
          </a:xfrm>
        </p:spPr>
        <p:txBody>
          <a:bodyPr>
            <a:noAutofit/>
          </a:bodyPr>
          <a:lstStyle/>
          <a:p>
            <a:pPr algn="ctr"/>
            <a:r>
              <a:rPr lang="en-US" sz="3800" b="1" dirty="0" smtClean="0">
                <a:latin typeface="Times New Roman" panose="02020603050405020304" pitchFamily="18" charset="0"/>
                <a:cs typeface="Times New Roman" panose="02020603050405020304" pitchFamily="18" charset="0"/>
              </a:rPr>
              <a:t>Separation of powers</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30943" y="1602157"/>
            <a:ext cx="10822858" cy="5798995"/>
          </a:xfrm>
        </p:spPr>
        <p:txBody>
          <a:bodyPr>
            <a:normAutofit/>
          </a:bodyPr>
          <a:lstStyle/>
          <a:p>
            <a:pPr lvl="1" algn="just"/>
            <a:r>
              <a:rPr lang="en-US" dirty="0">
                <a:latin typeface="Times New Roman" panose="02020603050405020304" pitchFamily="18" charset="0"/>
                <a:cs typeface="Times New Roman" panose="02020603050405020304" pitchFamily="18" charset="0"/>
              </a:rPr>
              <a:t>Same persons cannot be part of more than one of the three organs of </a:t>
            </a:r>
            <a:r>
              <a:rPr lang="en-US" dirty="0" smtClean="0">
                <a:latin typeface="Times New Roman" panose="02020603050405020304" pitchFamily="18" charset="0"/>
                <a:cs typeface="Times New Roman" panose="02020603050405020304" pitchFamily="18" charset="0"/>
              </a:rPr>
              <a:t>government, e.g. Ministers </a:t>
            </a:r>
            <a:r>
              <a:rPr lang="en-US" dirty="0">
                <a:latin typeface="Times New Roman" panose="02020603050405020304" pitchFamily="18" charset="0"/>
                <a:cs typeface="Times New Roman" panose="02020603050405020304" pitchFamily="18" charset="0"/>
              </a:rPr>
              <a:t>should not sit in </a:t>
            </a:r>
            <a:r>
              <a:rPr lang="en-US" dirty="0" smtClean="0">
                <a:latin typeface="Times New Roman" panose="02020603050405020304" pitchFamily="18" charset="0"/>
                <a:cs typeface="Times New Roman" panose="02020603050405020304" pitchFamily="18" charset="0"/>
              </a:rPr>
              <a:t>Parliament</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One organ of government cannot interfere in the functioning of </a:t>
            </a:r>
            <a:r>
              <a:rPr lang="en-US" dirty="0" smtClean="0">
                <a:latin typeface="Times New Roman" panose="02020603050405020304" pitchFamily="18" charset="0"/>
                <a:cs typeface="Times New Roman" panose="02020603050405020304" pitchFamily="18" charset="0"/>
              </a:rPr>
              <a:t>another, e.g. Legislature </a:t>
            </a:r>
            <a:r>
              <a:rPr lang="en-US" dirty="0">
                <a:latin typeface="Times New Roman" panose="02020603050405020304" pitchFamily="18" charset="0"/>
                <a:cs typeface="Times New Roman" panose="02020603050405020304" pitchFamily="18" charset="0"/>
              </a:rPr>
              <a:t>can only question but not </a:t>
            </a:r>
            <a:r>
              <a:rPr lang="en-US" dirty="0" smtClean="0">
                <a:latin typeface="Times New Roman" panose="02020603050405020304" pitchFamily="18" charset="0"/>
                <a:cs typeface="Times New Roman" panose="02020603050405020304" pitchFamily="18" charset="0"/>
              </a:rPr>
              <a:t>interfere with </a:t>
            </a:r>
            <a:r>
              <a:rPr lang="en-US" dirty="0">
                <a:latin typeface="Times New Roman" panose="02020603050405020304" pitchFamily="18" charset="0"/>
                <a:cs typeface="Times New Roman" panose="02020603050405020304" pitchFamily="18" charset="0"/>
              </a:rPr>
              <a:t>executive actions</a:t>
            </a:r>
          </a:p>
          <a:p>
            <a:pPr lvl="1" algn="just"/>
            <a:r>
              <a:rPr lang="en-US" dirty="0">
                <a:latin typeface="Times New Roman" panose="02020603050405020304" pitchFamily="18" charset="0"/>
                <a:cs typeface="Times New Roman" panose="02020603050405020304" pitchFamily="18" charset="0"/>
              </a:rPr>
              <a:t>One organ of government cannot exercise functions of </a:t>
            </a:r>
            <a:r>
              <a:rPr lang="en-US" dirty="0" smtClean="0">
                <a:latin typeface="Times New Roman" panose="02020603050405020304" pitchFamily="18" charset="0"/>
                <a:cs typeface="Times New Roman" panose="02020603050405020304" pitchFamily="18" charset="0"/>
              </a:rPr>
              <a:t>another, e.g. Judiciary </a:t>
            </a:r>
            <a:r>
              <a:rPr lang="en-US" dirty="0">
                <a:latin typeface="Times New Roman" panose="02020603050405020304" pitchFamily="18" charset="0"/>
                <a:cs typeface="Times New Roman" panose="02020603050405020304" pitchFamily="18" charset="0"/>
              </a:rPr>
              <a:t>can only interpret or set aside the law</a:t>
            </a:r>
            <a:r>
              <a:rPr lang="en-US" dirty="0" smtClean="0">
                <a:latin typeface="Times New Roman" panose="02020603050405020304" pitchFamily="18" charset="0"/>
                <a:cs typeface="Times New Roman" panose="02020603050405020304" pitchFamily="18" charset="0"/>
              </a:rPr>
              <a:t>, not </a:t>
            </a:r>
            <a:r>
              <a:rPr lang="en-US" dirty="0">
                <a:latin typeface="Times New Roman" panose="02020603050405020304" pitchFamily="18" charset="0"/>
                <a:cs typeface="Times New Roman" panose="02020603050405020304" pitchFamily="18" charset="0"/>
              </a:rPr>
              <a:t>write </a:t>
            </a:r>
            <a:r>
              <a:rPr lang="en-US" dirty="0" smtClean="0">
                <a:latin typeface="Times New Roman" panose="02020603050405020304" pitchFamily="18" charset="0"/>
                <a:cs typeface="Times New Roman" panose="02020603050405020304" pitchFamily="18" charset="0"/>
              </a:rPr>
              <a:t>it</a:t>
            </a:r>
          </a:p>
          <a:p>
            <a:pPr lvl="1" algn="just"/>
            <a:r>
              <a:rPr lang="en-US" dirty="0" smtClean="0">
                <a:latin typeface="Times New Roman" panose="02020603050405020304" pitchFamily="18" charset="0"/>
                <a:cs typeface="Times New Roman" panose="02020603050405020304" pitchFamily="18" charset="0"/>
              </a:rPr>
              <a:t>No Constitution in the world has adopted the doctrine in its rigid form</a:t>
            </a:r>
          </a:p>
          <a:p>
            <a:pPr lvl="1" algn="just"/>
            <a:r>
              <a:rPr lang="en-US" dirty="0" smtClean="0">
                <a:latin typeface="Times New Roman" panose="02020603050405020304" pitchFamily="18" charset="0"/>
                <a:cs typeface="Times New Roman" panose="02020603050405020304" pitchFamily="18" charset="0"/>
              </a:rPr>
              <a:t>Parliamentary privileges, power of judiciary to make rules of procedure, power of executive to issue ordinances, power of legislature to impeach members of the judiciary, etc. technically violate the the pure form of the doctrine</a:t>
            </a:r>
          </a:p>
          <a:p>
            <a:pPr lvl="1" algn="just"/>
            <a:r>
              <a:rPr lang="en-US" dirty="0" smtClean="0">
                <a:latin typeface="Times New Roman" panose="02020603050405020304" pitchFamily="18" charset="0"/>
                <a:cs typeface="Times New Roman" panose="02020603050405020304" pitchFamily="18" charset="0"/>
              </a:rPr>
              <a:t>Most Constitutions have adopted </a:t>
            </a:r>
            <a:r>
              <a:rPr lang="en-US" i="1" dirty="0" smtClean="0">
                <a:latin typeface="Times New Roman" panose="02020603050405020304" pitchFamily="18" charset="0"/>
                <a:cs typeface="Times New Roman" panose="02020603050405020304" pitchFamily="18" charset="0"/>
              </a:rPr>
              <a:t>an adapted </a:t>
            </a:r>
            <a:r>
              <a:rPr lang="en-US" dirty="0" smtClean="0">
                <a:latin typeface="Times New Roman" panose="02020603050405020304" pitchFamily="18" charset="0"/>
                <a:cs typeface="Times New Roman" panose="02020603050405020304" pitchFamily="18" charset="0"/>
              </a:rPr>
              <a:t>form of the doctrine</a:t>
            </a:r>
          </a:p>
          <a:p>
            <a:pPr lvl="1" algn="just"/>
            <a:r>
              <a:rPr lang="en-US" dirty="0" smtClean="0">
                <a:latin typeface="Times New Roman" panose="02020603050405020304" pitchFamily="18" charset="0"/>
                <a:cs typeface="Times New Roman" panose="02020603050405020304" pitchFamily="18" charset="0"/>
              </a:rPr>
              <a:t>Focus of the doctrine has shifted from a strict demarcation of functions and powers to checks and balances</a:t>
            </a:r>
          </a:p>
          <a:p>
            <a:pPr lvl="1" algn="just"/>
            <a:endParaRPr lang="en-US" dirty="0" smtClean="0">
              <a:latin typeface="Times New Roman" panose="02020603050405020304" pitchFamily="18" charset="0"/>
              <a:cs typeface="Times New Roman" panose="02020603050405020304" pitchFamily="18" charset="0"/>
            </a:endParaRPr>
          </a:p>
          <a:p>
            <a:pPr lvl="1" algn="just"/>
            <a:endParaRPr lang="en-US" dirty="0" smtClean="0">
              <a:latin typeface="Times New Roman" panose="02020603050405020304" pitchFamily="18" charset="0"/>
              <a:cs typeface="Times New Roman" panose="02020603050405020304" pitchFamily="18" charset="0"/>
            </a:endParaRPr>
          </a:p>
          <a:p>
            <a:pPr marL="350838" lvl="1" indent="0">
              <a:buNone/>
            </a:pPr>
            <a:endParaRPr lang="en-US" sz="2400" dirty="0"/>
          </a:p>
          <a:p>
            <a:pPr marL="579438" lvl="2" indent="0">
              <a:buNone/>
            </a:pPr>
            <a:endParaRPr lang="en-US" dirty="0" smtClean="0"/>
          </a:p>
          <a:p>
            <a:pPr marL="579438" lvl="2" indent="0">
              <a:buNone/>
            </a:pPr>
            <a:endParaRPr lang="en-US" sz="2200" dirty="0"/>
          </a:p>
          <a:p>
            <a:endParaRPr lang="en-US" dirty="0"/>
          </a:p>
        </p:txBody>
      </p:sp>
      <p:sp>
        <p:nvSpPr>
          <p:cNvPr id="5" name="Slide Number Placeholder 4"/>
          <p:cNvSpPr>
            <a:spLocks noGrp="1"/>
          </p:cNvSpPr>
          <p:nvPr>
            <p:ph type="sldNum" sz="quarter" idx="12"/>
          </p:nvPr>
        </p:nvSpPr>
        <p:spPr/>
        <p:txBody>
          <a:bodyPr/>
          <a:lstStyle/>
          <a:p>
            <a:fld id="{778F2B43-7E02-49C3-A0EC-9D5582FF5F62}" type="slidenum">
              <a:rPr lang="en-US" smtClean="0"/>
              <a:pPr/>
              <a:t>11</a:t>
            </a:fld>
            <a:endParaRPr lang="en-US"/>
          </a:p>
        </p:txBody>
      </p:sp>
    </p:spTree>
    <p:extLst>
      <p:ext uri="{BB962C8B-B14F-4D97-AF65-F5344CB8AC3E}">
        <p14:creationId xmlns:p14="http://schemas.microsoft.com/office/powerpoint/2010/main" xmlns="" val="25000226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44567"/>
          </a:xfrm>
        </p:spPr>
        <p:txBody>
          <a:bodyPr>
            <a:noAutofit/>
          </a:bodyPr>
          <a:lstStyle/>
          <a:p>
            <a:pPr algn="ctr"/>
            <a:r>
              <a:rPr lang="en-US" sz="3800" b="1" dirty="0" smtClean="0">
                <a:latin typeface="Times New Roman" panose="02020603050405020304" pitchFamily="18" charset="0"/>
                <a:cs typeface="Times New Roman" panose="02020603050405020304" pitchFamily="18" charset="0"/>
              </a:rPr>
              <a:t>Separation of powers &amp; </a:t>
            </a:r>
            <a:r>
              <a:rPr lang="en-US" sz="3800" b="1" dirty="0" err="1" smtClean="0">
                <a:latin typeface="Times New Roman" panose="02020603050405020304" pitchFamily="18" charset="0"/>
                <a:cs typeface="Times New Roman" panose="02020603050405020304" pitchFamily="18" charset="0"/>
              </a:rPr>
              <a:t>SRAs</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64600" y="1806102"/>
            <a:ext cx="10174310" cy="4555829"/>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Functions of regulators can be classified into three buckets </a:t>
            </a:r>
          </a:p>
          <a:p>
            <a:pPr lvl="1" algn="just"/>
            <a:r>
              <a:rPr lang="en-US" dirty="0" smtClean="0">
                <a:latin typeface="Times New Roman" panose="02020603050405020304" pitchFamily="18" charset="0"/>
                <a:cs typeface="Times New Roman" panose="02020603050405020304" pitchFamily="18" charset="0"/>
              </a:rPr>
              <a:t>Legislative i.e. making </a:t>
            </a:r>
            <a:r>
              <a:rPr lang="en-US" dirty="0">
                <a:latin typeface="Times New Roman" panose="02020603050405020304" pitchFamily="18" charset="0"/>
                <a:cs typeface="Times New Roman" panose="02020603050405020304" pitchFamily="18" charset="0"/>
              </a:rPr>
              <a:t>regulations and internal </a:t>
            </a:r>
            <a:r>
              <a:rPr lang="en-US" dirty="0" smtClean="0">
                <a:latin typeface="Times New Roman" panose="02020603050405020304" pitchFamily="18" charset="0"/>
                <a:cs typeface="Times New Roman" panose="02020603050405020304" pitchFamily="18" charset="0"/>
              </a:rPr>
              <a:t>bye-laws</a:t>
            </a:r>
            <a:endParaRPr lang="en-US" dirty="0">
              <a:latin typeface="Times New Roman" panose="02020603050405020304" pitchFamily="18" charset="0"/>
              <a:cs typeface="Times New Roman" panose="02020603050405020304" pitchFamily="18" charset="0"/>
            </a:endParaRPr>
          </a:p>
          <a:p>
            <a:pPr lvl="1" algn="just"/>
            <a:r>
              <a:rPr lang="en-US" dirty="0" smtClean="0">
                <a:latin typeface="Times New Roman" panose="02020603050405020304" pitchFamily="18" charset="0"/>
                <a:cs typeface="Times New Roman" panose="02020603050405020304" pitchFamily="18" charset="0"/>
              </a:rPr>
              <a:t>Executive i.e. licensing</a:t>
            </a:r>
            <a:r>
              <a:rPr lang="en-US" dirty="0">
                <a:latin typeface="Times New Roman" panose="02020603050405020304" pitchFamily="18" charset="0"/>
                <a:cs typeface="Times New Roman" panose="02020603050405020304" pitchFamily="18" charset="0"/>
              </a:rPr>
              <a:t>, exempting, investigating and </a:t>
            </a:r>
            <a:r>
              <a:rPr lang="en-US" dirty="0" smtClean="0">
                <a:latin typeface="Times New Roman" panose="02020603050405020304" pitchFamily="18" charset="0"/>
                <a:cs typeface="Times New Roman" panose="02020603050405020304" pitchFamily="18" charset="0"/>
              </a:rPr>
              <a:t>prosecuting</a:t>
            </a:r>
            <a:endParaRPr lang="en-US" dirty="0">
              <a:latin typeface="Times New Roman" panose="02020603050405020304" pitchFamily="18" charset="0"/>
              <a:cs typeface="Times New Roman" panose="02020603050405020304" pitchFamily="18" charset="0"/>
            </a:endParaRPr>
          </a:p>
          <a:p>
            <a:pPr lvl="1" algn="just"/>
            <a:r>
              <a:rPr lang="en-US" dirty="0">
                <a:latin typeface="Times New Roman" panose="02020603050405020304" pitchFamily="18" charset="0"/>
                <a:cs typeface="Times New Roman" panose="02020603050405020304" pitchFamily="18" charset="0"/>
              </a:rPr>
              <a:t>Judicial</a:t>
            </a:r>
            <a:r>
              <a:rPr lang="en-US" dirty="0" smtClean="0">
                <a:latin typeface="Times New Roman" panose="02020603050405020304" pitchFamily="18" charset="0"/>
                <a:cs typeface="Times New Roman" panose="02020603050405020304" pitchFamily="18" charset="0"/>
              </a:rPr>
              <a:t> i.e. adjudicating </a:t>
            </a:r>
            <a:r>
              <a:rPr lang="en-US" dirty="0">
                <a:latin typeface="Times New Roman" panose="02020603050405020304" pitchFamily="18" charset="0"/>
                <a:cs typeface="Times New Roman" panose="02020603050405020304" pitchFamily="18" charset="0"/>
              </a:rPr>
              <a:t>and</a:t>
            </a:r>
            <a:r>
              <a:rPr lang="en-US" dirty="0" smtClean="0">
                <a:latin typeface="Times New Roman" panose="02020603050405020304" pitchFamily="18" charset="0"/>
                <a:cs typeface="Times New Roman" panose="02020603050405020304" pitchFamily="18" charset="0"/>
              </a:rPr>
              <a:t> penalizing</a:t>
            </a:r>
          </a:p>
          <a:p>
            <a:pPr algn="just"/>
            <a:r>
              <a:rPr lang="en-US" sz="2400" dirty="0" smtClean="0">
                <a:latin typeface="Times New Roman" panose="02020603050405020304" pitchFamily="18" charset="0"/>
                <a:cs typeface="Times New Roman" panose="02020603050405020304" pitchFamily="18" charset="0"/>
              </a:rPr>
              <a:t>Doctrine of separation of powers requires that the </a:t>
            </a:r>
            <a:r>
              <a:rPr lang="en-US" sz="2400" dirty="0">
                <a:latin typeface="Times New Roman" panose="02020603050405020304" pitchFamily="18" charset="0"/>
                <a:cs typeface="Times New Roman" panose="02020603050405020304" pitchFamily="18" charset="0"/>
              </a:rPr>
              <a:t>buckets</a:t>
            </a:r>
            <a:r>
              <a:rPr lang="en-US" sz="2400" dirty="0" smtClean="0">
                <a:latin typeface="Times New Roman" panose="02020603050405020304" pitchFamily="18" charset="0"/>
                <a:cs typeface="Times New Roman" panose="02020603050405020304" pitchFamily="18" charset="0"/>
              </a:rPr>
              <a:t> be separated within the body of the delegate</a:t>
            </a:r>
          </a:p>
          <a:p>
            <a:pPr algn="just"/>
            <a:r>
              <a:rPr lang="en-US" sz="2400" dirty="0" smtClean="0">
                <a:latin typeface="Times New Roman" panose="02020603050405020304" pitchFamily="18" charset="0"/>
                <a:cs typeface="Times New Roman" panose="02020603050405020304" pitchFamily="18" charset="0"/>
              </a:rPr>
              <a:t>At the least, the doctrine must be applied to separate the </a:t>
            </a:r>
            <a:r>
              <a:rPr lang="en-US" sz="2400" dirty="0">
                <a:latin typeface="Times New Roman" panose="02020603050405020304" pitchFamily="18" charset="0"/>
                <a:cs typeface="Times New Roman" panose="02020603050405020304" pitchFamily="18" charset="0"/>
              </a:rPr>
              <a:t>judicial</a:t>
            </a:r>
            <a:r>
              <a:rPr lang="en-US" sz="2400" dirty="0" smtClean="0">
                <a:latin typeface="Times New Roman" panose="02020603050405020304" pitchFamily="18" charset="0"/>
                <a:cs typeface="Times New Roman" panose="02020603050405020304" pitchFamily="18" charset="0"/>
              </a:rPr>
              <a:t> functions from the other two buckets</a:t>
            </a:r>
            <a:endParaRPr lang="en-US" sz="2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78F2B43-7E02-49C3-A0EC-9D5582FF5F62}" type="slidenum">
              <a:rPr lang="en-US" smtClean="0"/>
              <a:pPr/>
              <a:t>12</a:t>
            </a:fld>
            <a:endParaRPr lang="en-US"/>
          </a:p>
        </p:txBody>
      </p:sp>
    </p:spTree>
    <p:extLst>
      <p:ext uri="{BB962C8B-B14F-4D97-AF65-F5344CB8AC3E}">
        <p14:creationId xmlns:p14="http://schemas.microsoft.com/office/powerpoint/2010/main" xmlns="" val="3565862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9555" y="365125"/>
            <a:ext cx="9221274" cy="1325563"/>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Elements of rule of law</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31472" y="1911253"/>
            <a:ext cx="9375820" cy="4799263"/>
          </a:xfrm>
        </p:spPr>
        <p:txBody>
          <a:bodyPr>
            <a:normAutofit fontScale="92500" lnSpcReduction="10000"/>
          </a:bodyPr>
          <a:lstStyle/>
          <a:p>
            <a:pPr algn="just">
              <a:spcBef>
                <a:spcPts val="1200"/>
              </a:spcBef>
            </a:pPr>
            <a:r>
              <a:rPr lang="en-US" sz="2400" dirty="0" smtClean="0">
                <a:latin typeface="Times New Roman" panose="02020603050405020304" pitchFamily="18" charset="0"/>
                <a:cs typeface="Times New Roman" panose="02020603050405020304" pitchFamily="18" charset="0"/>
              </a:rPr>
              <a:t>Means different things to different people and in different contexts</a:t>
            </a:r>
          </a:p>
          <a:p>
            <a:pPr algn="just">
              <a:spcBef>
                <a:spcPts val="1200"/>
              </a:spcBef>
            </a:pPr>
            <a:r>
              <a:rPr lang="en-US" sz="2400" dirty="0" smtClean="0">
                <a:latin typeface="Times New Roman" panose="02020603050405020304" pitchFamily="18" charset="0"/>
                <a:cs typeface="Times New Roman" panose="02020603050405020304" pitchFamily="18" charset="0"/>
              </a:rPr>
              <a:t>Following elements are beyond debate</a:t>
            </a:r>
          </a:p>
          <a:p>
            <a:pPr marL="1028700" lvl="3" indent="-342900" algn="just">
              <a:spcBef>
                <a:spcPts val="1200"/>
              </a:spcBef>
            </a:pPr>
            <a:r>
              <a:rPr lang="en-US" sz="2400" dirty="0" smtClean="0">
                <a:latin typeface="Times New Roman" panose="02020603050405020304" pitchFamily="18" charset="0"/>
                <a:cs typeface="Times New Roman" panose="02020603050405020304" pitchFamily="18" charset="0"/>
              </a:rPr>
              <a:t>Predictability and transparency of executive action</a:t>
            </a:r>
          </a:p>
          <a:p>
            <a:pPr marL="1028700" lvl="3" indent="-342900" algn="just">
              <a:spcBef>
                <a:spcPts val="1200"/>
              </a:spcBef>
            </a:pPr>
            <a:r>
              <a:rPr lang="en-US" sz="2400" dirty="0" smtClean="0">
                <a:latin typeface="Times New Roman" panose="02020603050405020304" pitchFamily="18" charset="0"/>
                <a:cs typeface="Times New Roman" panose="02020603050405020304" pitchFamily="18" charset="0"/>
              </a:rPr>
              <a:t>Effective opportunity to be heard</a:t>
            </a:r>
          </a:p>
          <a:p>
            <a:pPr marL="1028700" lvl="3" indent="-342900" algn="just">
              <a:spcBef>
                <a:spcPts val="1200"/>
              </a:spcBef>
            </a:pPr>
            <a:r>
              <a:rPr lang="en-US" sz="2400" dirty="0" smtClean="0">
                <a:latin typeface="Times New Roman" panose="02020603050405020304" pitchFamily="18" charset="0"/>
                <a:cs typeface="Times New Roman" panose="02020603050405020304" pitchFamily="18" charset="0"/>
              </a:rPr>
              <a:t>Opportunity to appeal to an impartial forum</a:t>
            </a:r>
          </a:p>
          <a:p>
            <a:pPr marL="1028700" lvl="3" indent="-342900">
              <a:spcBef>
                <a:spcPts val="1200"/>
              </a:spcBef>
            </a:pPr>
            <a:r>
              <a:rPr lang="en-US" sz="2400" dirty="0" smtClean="0">
                <a:latin typeface="Times New Roman" panose="02020603050405020304" pitchFamily="18" charset="0"/>
                <a:cs typeface="Times New Roman" panose="02020603050405020304" pitchFamily="18" charset="0"/>
              </a:rPr>
              <a:t>Judicial review of legislation</a:t>
            </a:r>
          </a:p>
          <a:p>
            <a:pPr marL="950976" lvl="1" algn="just">
              <a:spcBef>
                <a:spcPts val="1200"/>
              </a:spcBef>
            </a:pPr>
            <a:r>
              <a:rPr lang="en-US" dirty="0" smtClean="0">
                <a:latin typeface="Times New Roman" panose="02020603050405020304" pitchFamily="18" charset="0"/>
                <a:cs typeface="Times New Roman" panose="02020603050405020304" pitchFamily="18" charset="0"/>
              </a:rPr>
              <a:t>Clarity and certainty of binding norms in d</a:t>
            </a:r>
            <a:r>
              <a:rPr lang="en-US" sz="2400" dirty="0" smtClean="0">
                <a:latin typeface="Times New Roman" panose="02020603050405020304" pitchFamily="18" charset="0"/>
                <a:cs typeface="Times New Roman" panose="02020603050405020304" pitchFamily="18" charset="0"/>
              </a:rPr>
              <a:t>iscretion-based regulation</a:t>
            </a:r>
          </a:p>
          <a:p>
            <a:pPr marL="1028700" lvl="3" indent="-342900">
              <a:spcBef>
                <a:spcPts val="1200"/>
              </a:spcBef>
            </a:pPr>
            <a:endParaRPr lang="en-US" sz="2400" dirty="0" smtClean="0">
              <a:latin typeface="Times New Roman" panose="02020603050405020304" pitchFamily="18" charset="0"/>
              <a:cs typeface="Times New Roman" panose="02020603050405020304" pitchFamily="18" charset="0"/>
            </a:endParaRPr>
          </a:p>
          <a:p>
            <a:pPr marL="571500" lvl="2" indent="-342900" algn="just">
              <a:spcBef>
                <a:spcPts val="1200"/>
              </a:spcBef>
            </a:pPr>
            <a:endParaRPr lang="en-US" sz="2400" dirty="0" smtClean="0">
              <a:latin typeface="Times New Roman" panose="02020603050405020304" pitchFamily="18" charset="0"/>
              <a:cs typeface="Times New Roman" panose="02020603050405020304" pitchFamily="18" charset="0"/>
            </a:endParaRPr>
          </a:p>
          <a:p>
            <a:pPr algn="just"/>
            <a:endParaRPr lang="en-US" dirty="0" smtClean="0">
              <a:latin typeface="Times New Roman" panose="02020603050405020304" pitchFamily="18" charset="0"/>
              <a:cs typeface="Times New Roman" panose="02020603050405020304" pitchFamily="18" charset="0"/>
            </a:endParaRPr>
          </a:p>
          <a:p>
            <a:pPr marL="350838" lvl="1" indent="0" algn="just">
              <a:buNone/>
            </a:pPr>
            <a:r>
              <a:rPr lang="en-US" dirty="0" smtClean="0">
                <a:latin typeface="Times New Roman" panose="02020603050405020304" pitchFamily="18" charset="0"/>
                <a:cs typeface="Times New Roman" panose="02020603050405020304" pitchFamily="18" charset="0"/>
              </a:rPr>
              <a:t>	</a:t>
            </a:r>
          </a:p>
          <a:p>
            <a:pPr lvl="1"/>
            <a:endParaRPr lang="en-US" sz="1800" dirty="0"/>
          </a:p>
          <a:p>
            <a:pPr lvl="1"/>
            <a:endParaRPr lang="en-US" sz="1800" dirty="0"/>
          </a:p>
          <a:p>
            <a:pPr lvl="1"/>
            <a:endParaRPr lang="en-US" sz="1800" dirty="0"/>
          </a:p>
          <a:p>
            <a:pPr marL="350838" lvl="1" indent="0">
              <a:buNone/>
            </a:pPr>
            <a:endParaRPr lang="en-US" sz="1800" dirty="0"/>
          </a:p>
          <a:p>
            <a:pPr marL="350838" lvl="1" indent="0">
              <a:buNone/>
            </a:pPr>
            <a:endParaRPr lang="en-US" sz="1800" dirty="0"/>
          </a:p>
          <a:p>
            <a:pPr marL="350838" lvl="1" indent="0">
              <a:buNone/>
            </a:pPr>
            <a:endParaRPr lang="en-US" dirty="0" smtClean="0"/>
          </a:p>
        </p:txBody>
      </p:sp>
      <p:sp>
        <p:nvSpPr>
          <p:cNvPr id="5" name="Slide Number Placeholder 4"/>
          <p:cNvSpPr>
            <a:spLocks noGrp="1"/>
          </p:cNvSpPr>
          <p:nvPr>
            <p:ph type="sldNum" sz="quarter" idx="12"/>
          </p:nvPr>
        </p:nvSpPr>
        <p:spPr/>
        <p:txBody>
          <a:bodyPr/>
          <a:lstStyle/>
          <a:p>
            <a:fld id="{778F2B43-7E02-49C3-A0EC-9D5582FF5F62}" type="slidenum">
              <a:rPr lang="en-US" smtClean="0"/>
              <a:pPr/>
              <a:t>13</a:t>
            </a:fld>
            <a:endParaRPr lang="en-US"/>
          </a:p>
        </p:txBody>
      </p:sp>
    </p:spTree>
    <p:extLst>
      <p:ext uri="{BB962C8B-B14F-4D97-AF65-F5344CB8AC3E}">
        <p14:creationId xmlns:p14="http://schemas.microsoft.com/office/powerpoint/2010/main" xmlns="" val="2757538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1"/>
          <p:cNvSpPr>
            <a:spLocks noGrp="1"/>
          </p:cNvSpPr>
          <p:nvPr>
            <p:ph type="title"/>
          </p:nvPr>
        </p:nvSpPr>
        <p:spPr>
          <a:xfrm>
            <a:off x="425003" y="-51489"/>
            <a:ext cx="11294772" cy="1288746"/>
          </a:xfrm>
        </p:spPr>
        <p:txBody>
          <a:bodyPr>
            <a:noAutofit/>
          </a:bodyPr>
          <a:lstStyle/>
          <a:p>
            <a:pPr algn="ctr" eaLnBrk="1" hangingPunct="1"/>
            <a:r>
              <a:rPr lang="en-IN" sz="3800" b="1" dirty="0" smtClean="0">
                <a:latin typeface="Times New Roman" panose="02020603050405020304" pitchFamily="18" charset="0"/>
                <a:cs typeface="Times New Roman" panose="02020603050405020304" pitchFamily="18" charset="0"/>
              </a:rPr>
              <a:t>Judicial pronouncements on regulatory authorities I</a:t>
            </a:r>
          </a:p>
        </p:txBody>
      </p:sp>
      <p:sp>
        <p:nvSpPr>
          <p:cNvPr id="6148" name="Content Placeholder 2"/>
          <p:cNvSpPr>
            <a:spLocks noGrp="1"/>
          </p:cNvSpPr>
          <p:nvPr>
            <p:ph idx="1"/>
          </p:nvPr>
        </p:nvSpPr>
        <p:spPr>
          <a:xfrm>
            <a:off x="837128" y="1403386"/>
            <a:ext cx="10882648" cy="5151960"/>
          </a:xfrm>
        </p:spPr>
        <p:txBody>
          <a:bodyPr>
            <a:noAutofit/>
          </a:bodyPr>
          <a:lstStyle/>
          <a:p>
            <a:pPr algn="just" eaLnBrk="1" hangingPunct="1"/>
            <a:r>
              <a:rPr lang="en-US" sz="2400" dirty="0" smtClean="0">
                <a:latin typeface="Times New Roman" panose="02020603050405020304" pitchFamily="18" charset="0"/>
                <a:cs typeface="Times New Roman" panose="02020603050405020304" pitchFamily="18" charset="0"/>
              </a:rPr>
              <a:t>Generally regulatory authorities are constitutionally permissible &amp; valid</a:t>
            </a:r>
          </a:p>
          <a:p>
            <a:pPr algn="just" eaLnBrk="1" hangingPunct="1"/>
            <a:r>
              <a:rPr lang="en-US" sz="2400" dirty="0" smtClean="0">
                <a:latin typeface="Times New Roman" panose="02020603050405020304" pitchFamily="18" charset="0"/>
                <a:cs typeface="Times New Roman" panose="02020603050405020304" pitchFamily="18" charset="0"/>
              </a:rPr>
              <a:t>Courts have emphasized the need for independent regulators such as TRAI (Delhi Science Forum and </a:t>
            </a:r>
            <a:r>
              <a:rPr lang="en-US" sz="2400" dirty="0" err="1" smtClean="0">
                <a:latin typeface="Times New Roman" panose="02020603050405020304" pitchFamily="18" charset="0"/>
                <a:cs typeface="Times New Roman" panose="02020603050405020304" pitchFamily="18" charset="0"/>
              </a:rPr>
              <a:t>Ors</a:t>
            </a:r>
            <a:r>
              <a:rPr lang="en-US" sz="2400" dirty="0" smtClean="0">
                <a:latin typeface="Times New Roman" panose="02020603050405020304" pitchFamily="18" charset="0"/>
                <a:cs typeface="Times New Roman" panose="02020603050405020304" pitchFamily="18" charset="0"/>
              </a:rPr>
              <a:t>. v. Union of India 1996 SCC (2) 405)</a:t>
            </a:r>
          </a:p>
          <a:p>
            <a:pPr algn="just" eaLnBrk="1" hangingPunct="1"/>
            <a:r>
              <a:rPr lang="en-US" sz="2400" dirty="0" smtClean="0">
                <a:latin typeface="Times New Roman" panose="02020603050405020304" pitchFamily="18" charset="0"/>
                <a:cs typeface="Times New Roman" panose="02020603050405020304" pitchFamily="18" charset="0"/>
              </a:rPr>
              <a:t>Courts have upheld powers conferred upon regulators such as SEBI’s  powers to issue directions under section 11 of SEBI Act and CCI’s powers to make inquiries under section 26 of the CCI Act</a:t>
            </a:r>
          </a:p>
          <a:p>
            <a:pPr algn="just" eaLnBrk="1" hangingPunct="1"/>
            <a:r>
              <a:rPr lang="en-US" sz="2400" dirty="0" smtClean="0">
                <a:latin typeface="Times New Roman" panose="02020603050405020304" pitchFamily="18" charset="0"/>
                <a:cs typeface="Times New Roman" panose="02020603050405020304" pitchFamily="18" charset="0"/>
              </a:rPr>
              <a:t>Outcome is that r</a:t>
            </a:r>
            <a:r>
              <a:rPr lang="en-US" dirty="0" smtClean="0">
                <a:latin typeface="Times New Roman" panose="02020603050405020304" pitchFamily="18" charset="0"/>
                <a:cs typeface="Times New Roman" panose="02020603050405020304" pitchFamily="18" charset="0"/>
              </a:rPr>
              <a:t>egulatory authorities can exercise powers that are:</a:t>
            </a:r>
          </a:p>
          <a:p>
            <a:pPr lvl="2" algn="just"/>
            <a:r>
              <a:rPr lang="en-US" sz="2400" dirty="0" smtClean="0">
                <a:latin typeface="Times New Roman" panose="02020603050405020304" pitchFamily="18" charset="0"/>
                <a:cs typeface="Times New Roman" panose="02020603050405020304" pitchFamily="18" charset="0"/>
              </a:rPr>
              <a:t>Quasi-judicial</a:t>
            </a:r>
          </a:p>
          <a:p>
            <a:pPr lvl="2" algn="just"/>
            <a:r>
              <a:rPr lang="en-US" sz="2400" dirty="0" smtClean="0">
                <a:latin typeface="Times New Roman" panose="02020603050405020304" pitchFamily="18" charset="0"/>
                <a:cs typeface="Times New Roman" panose="02020603050405020304" pitchFamily="18" charset="0"/>
              </a:rPr>
              <a:t>Quasi-legislative &amp;</a:t>
            </a:r>
          </a:p>
          <a:p>
            <a:pPr lvl="2" algn="just"/>
            <a:r>
              <a:rPr lang="en-US" sz="2400" dirty="0" smtClean="0">
                <a:latin typeface="Times New Roman" panose="02020603050405020304" pitchFamily="18" charset="0"/>
                <a:cs typeface="Times New Roman" panose="02020603050405020304" pitchFamily="18" charset="0"/>
              </a:rPr>
              <a:t>Administrative</a:t>
            </a:r>
          </a:p>
          <a:p>
            <a:pPr algn="just"/>
            <a:r>
              <a:rPr lang="en-US" sz="2400" dirty="0">
                <a:latin typeface="Times New Roman" panose="02020603050405020304" pitchFamily="18" charset="0"/>
                <a:cs typeface="Times New Roman" panose="02020603050405020304" pitchFamily="18" charset="0"/>
              </a:rPr>
              <a:t>Regulatory authorities can impose monetary </a:t>
            </a:r>
            <a:r>
              <a:rPr lang="en-US" sz="2400" dirty="0" smtClean="0">
                <a:latin typeface="Times New Roman" panose="02020603050405020304" pitchFamily="18" charset="0"/>
                <a:cs typeface="Times New Roman" panose="02020603050405020304" pitchFamily="18" charset="0"/>
              </a:rPr>
              <a:t>penalties</a:t>
            </a:r>
          </a:p>
          <a:p>
            <a:pPr algn="just"/>
            <a:r>
              <a:rPr lang="en-US" sz="2400" dirty="0" smtClean="0">
                <a:latin typeface="Times New Roman" panose="02020603050405020304" pitchFamily="18" charset="0"/>
                <a:cs typeface="Times New Roman" panose="02020603050405020304" pitchFamily="18" charset="0"/>
              </a:rPr>
              <a:t>Regulatory authorities can </a:t>
            </a:r>
            <a:r>
              <a:rPr lang="en-US" sz="2400" dirty="0" err="1" smtClean="0">
                <a:latin typeface="Times New Roman" panose="02020603050405020304" pitchFamily="18" charset="0"/>
                <a:cs typeface="Times New Roman" panose="02020603050405020304" pitchFamily="18" charset="0"/>
              </a:rPr>
              <a:t>licence</a:t>
            </a:r>
            <a:r>
              <a:rPr lang="en-US" sz="2400" dirty="0" smtClean="0">
                <a:latin typeface="Times New Roman" panose="02020603050405020304" pitchFamily="18" charset="0"/>
                <a:cs typeface="Times New Roman" panose="02020603050405020304" pitchFamily="18" charset="0"/>
              </a:rPr>
              <a:t>, regulate &amp; supervise</a:t>
            </a:r>
            <a:endParaRPr lang="en-IN" sz="2400"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78F2B43-7E02-49C3-A0EC-9D5582FF5F62}" type="slidenum">
              <a:rPr lang="en-US" smtClean="0"/>
              <a:pPr/>
              <a:t>14</a:t>
            </a:fld>
            <a:endParaRPr lang="en-US"/>
          </a:p>
        </p:txBody>
      </p:sp>
    </p:spTree>
    <p:extLst>
      <p:ext uri="{BB962C8B-B14F-4D97-AF65-F5344CB8AC3E}">
        <p14:creationId xmlns:p14="http://schemas.microsoft.com/office/powerpoint/2010/main" xmlns="" val="42556367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292" y="210579"/>
            <a:ext cx="11160574" cy="1325563"/>
          </a:xfrm>
        </p:spPr>
        <p:txBody>
          <a:bodyPr>
            <a:normAutofit/>
          </a:bodyPr>
          <a:lstStyle/>
          <a:p>
            <a:r>
              <a:rPr lang="en-IN" sz="3800" b="1" dirty="0" smtClean="0">
                <a:latin typeface="Times New Roman" panose="02020603050405020304" pitchFamily="18" charset="0"/>
                <a:cs typeface="Times New Roman" panose="02020603050405020304" pitchFamily="18" charset="0"/>
              </a:rPr>
              <a:t>Judicial pronouncements on regulatory authorities II</a:t>
            </a:r>
            <a:endParaRPr lang="en-US" sz="3800" dirty="0"/>
          </a:p>
        </p:txBody>
      </p:sp>
      <p:sp>
        <p:nvSpPr>
          <p:cNvPr id="3" name="Content Placeholder 2"/>
          <p:cNvSpPr>
            <a:spLocks noGrp="1"/>
          </p:cNvSpPr>
          <p:nvPr>
            <p:ph idx="1"/>
          </p:nvPr>
        </p:nvSpPr>
        <p:spPr>
          <a:xfrm>
            <a:off x="582583" y="2062207"/>
            <a:ext cx="10771217" cy="4124412"/>
          </a:xfrm>
        </p:spPr>
        <p:txBody>
          <a:bodyPr>
            <a:normAutofit/>
          </a:bodyPr>
          <a:lstStyle/>
          <a:p>
            <a:pPr algn="just"/>
            <a:r>
              <a:rPr lang="en-US" sz="2400" dirty="0" smtClean="0">
                <a:latin typeface="Times New Roman"/>
                <a:cs typeface="Times New Roman"/>
              </a:rPr>
              <a:t>Supreme Court has recognized the importance of the internal separation of powers within a regulator</a:t>
            </a:r>
          </a:p>
          <a:p>
            <a:pPr algn="just"/>
            <a:r>
              <a:rPr lang="en-US" sz="2400" dirty="0" smtClean="0">
                <a:latin typeface="Times New Roman"/>
                <a:cs typeface="Times New Roman"/>
              </a:rPr>
              <a:t>In </a:t>
            </a:r>
            <a:r>
              <a:rPr lang="en-US" sz="2400" i="1" dirty="0" err="1" smtClean="0">
                <a:latin typeface="Times New Roman"/>
                <a:cs typeface="Times New Roman"/>
              </a:rPr>
              <a:t>Clariant</a:t>
            </a:r>
            <a:r>
              <a:rPr lang="en-US" sz="2400" i="1" dirty="0" smtClean="0">
                <a:latin typeface="Times New Roman"/>
                <a:cs typeface="Times New Roman"/>
              </a:rPr>
              <a:t> International Ltd. And </a:t>
            </a:r>
            <a:r>
              <a:rPr lang="en-US" sz="2400" i="1" dirty="0" err="1">
                <a:latin typeface="Times New Roman"/>
                <a:cs typeface="Times New Roman"/>
              </a:rPr>
              <a:t>a</a:t>
            </a:r>
            <a:r>
              <a:rPr lang="en-US" sz="2400" i="1" dirty="0" err="1" smtClean="0">
                <a:latin typeface="Times New Roman"/>
                <a:cs typeface="Times New Roman"/>
              </a:rPr>
              <a:t>nr</a:t>
            </a:r>
            <a:r>
              <a:rPr lang="en-US" sz="2400" i="1" dirty="0" smtClean="0">
                <a:latin typeface="Times New Roman"/>
                <a:cs typeface="Times New Roman"/>
              </a:rPr>
              <a:t>. </a:t>
            </a:r>
            <a:r>
              <a:rPr lang="en-US" sz="2400" i="1" dirty="0" err="1" smtClean="0">
                <a:latin typeface="Times New Roman"/>
                <a:cs typeface="Times New Roman"/>
              </a:rPr>
              <a:t>v</a:t>
            </a:r>
            <a:r>
              <a:rPr lang="en-US" sz="2400" i="1" dirty="0" smtClean="0">
                <a:latin typeface="Times New Roman"/>
                <a:cs typeface="Times New Roman"/>
              </a:rPr>
              <a:t>. SEBI, </a:t>
            </a:r>
            <a:r>
              <a:rPr lang="en-US" sz="2400" dirty="0" smtClean="0">
                <a:latin typeface="Times New Roman"/>
                <a:cs typeface="Times New Roman"/>
              </a:rPr>
              <a:t>a three-member bench observed:</a:t>
            </a:r>
          </a:p>
          <a:p>
            <a:pPr marL="0" indent="0" algn="just">
              <a:buNone/>
            </a:pPr>
            <a:r>
              <a:rPr lang="en-US" sz="2400" i="1" dirty="0" smtClean="0">
                <a:latin typeface="Times New Roman"/>
                <a:cs typeface="Times New Roman"/>
              </a:rPr>
              <a:t>	“The SEBI Act confers a wide jurisdiction upon the Board. Its duties and functions thereunder run counter to the doctrine of separation of powers. Integration of powers by vesting legislative, executive and judicial powers in the same body, in future, may raise several public law concerns as the principle of control of one body over the other was the central theme underlying the doctrine of separation of powers”</a:t>
            </a:r>
            <a:endParaRPr lang="en-US" sz="2400" dirty="0" smtClean="0">
              <a:latin typeface="Times New Roman"/>
              <a:cs typeface="Times New Roman"/>
            </a:endParaRPr>
          </a:p>
          <a:p>
            <a:endParaRPr lang="en-US" dirty="0"/>
          </a:p>
        </p:txBody>
      </p:sp>
      <p:sp>
        <p:nvSpPr>
          <p:cNvPr id="4" name="Slide Number Placeholder 3"/>
          <p:cNvSpPr>
            <a:spLocks noGrp="1"/>
          </p:cNvSpPr>
          <p:nvPr>
            <p:ph type="sldNum" sz="quarter" idx="12"/>
          </p:nvPr>
        </p:nvSpPr>
        <p:spPr/>
        <p:txBody>
          <a:bodyPr/>
          <a:lstStyle/>
          <a:p>
            <a:fld id="{778F2B43-7E02-49C3-A0EC-9D5582FF5F6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319" y="417947"/>
            <a:ext cx="7345362" cy="865421"/>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Financial sector legal issues</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442434" y="1415843"/>
            <a:ext cx="8947102" cy="4887093"/>
          </a:xfrm>
        </p:spPr>
        <p:txBody>
          <a:bodyPr>
            <a:normAutofit/>
          </a:bodyPr>
          <a:lstStyle/>
          <a:p>
            <a:endParaRPr lang="en-US" dirty="0" smtClean="0">
              <a:cs typeface="Times New Roman" pitchFamily="18" charset="0"/>
            </a:endParaRPr>
          </a:p>
          <a:p>
            <a:r>
              <a:rPr lang="en-US" sz="2400" dirty="0" smtClean="0">
                <a:latin typeface="Times New Roman" panose="02020603050405020304" pitchFamily="18" charset="0"/>
                <a:cs typeface="Times New Roman" panose="02020603050405020304" pitchFamily="18" charset="0"/>
              </a:rPr>
              <a:t>Most financial sector legislations very old</a:t>
            </a:r>
          </a:p>
          <a:p>
            <a:pPr lvl="1"/>
            <a:r>
              <a:rPr lang="en-US" dirty="0" smtClean="0">
                <a:latin typeface="Times New Roman" panose="02020603050405020304" pitchFamily="18" charset="0"/>
                <a:cs typeface="Times New Roman" panose="02020603050405020304" pitchFamily="18" charset="0"/>
              </a:rPr>
              <a:t>RBI Act 1934  </a:t>
            </a:r>
          </a:p>
          <a:p>
            <a:pPr lvl="1"/>
            <a:r>
              <a:rPr lang="en-US" dirty="0" smtClean="0">
                <a:latin typeface="Times New Roman" panose="02020603050405020304" pitchFamily="18" charset="0"/>
                <a:cs typeface="Times New Roman" panose="02020603050405020304" pitchFamily="18" charset="0"/>
              </a:rPr>
              <a:t>Insurance Act 1938</a:t>
            </a:r>
          </a:p>
          <a:p>
            <a:pPr lvl="1"/>
            <a:r>
              <a:rPr lang="en-US" dirty="0" smtClean="0">
                <a:latin typeface="Times New Roman" panose="02020603050405020304" pitchFamily="18" charset="0"/>
                <a:cs typeface="Times New Roman" panose="02020603050405020304" pitchFamily="18" charset="0"/>
              </a:rPr>
              <a:t>Securities Contract Regulation Act 1956</a:t>
            </a:r>
          </a:p>
          <a:p>
            <a:r>
              <a:rPr lang="en-US" sz="2400" dirty="0" smtClean="0">
                <a:latin typeface="Times New Roman" panose="02020603050405020304" pitchFamily="18" charset="0"/>
                <a:cs typeface="Times New Roman" panose="02020603050405020304" pitchFamily="18" charset="0"/>
              </a:rPr>
              <a:t>And based on the knowledge of  those times</a:t>
            </a:r>
          </a:p>
          <a:p>
            <a:r>
              <a:rPr lang="en-US" sz="2400" dirty="0" smtClean="0">
                <a:latin typeface="Times New Roman" panose="02020603050405020304" pitchFamily="18" charset="0"/>
                <a:cs typeface="Times New Roman" panose="02020603050405020304" pitchFamily="18" charset="0"/>
              </a:rPr>
              <a:t>Stand alone amendments leading to confusion &amp; complexity</a:t>
            </a:r>
          </a:p>
          <a:p>
            <a:r>
              <a:rPr lang="en-US" sz="2400" dirty="0" smtClean="0">
                <a:latin typeface="Times New Roman" panose="02020603050405020304" pitchFamily="18" charset="0"/>
                <a:cs typeface="Times New Roman" panose="02020603050405020304" pitchFamily="18" charset="0"/>
              </a:rPr>
              <a:t>Regulatory arbitrage, gaps, overlaps &amp; inconsistency </a:t>
            </a:r>
          </a:p>
          <a:p>
            <a:r>
              <a:rPr lang="en-US" sz="2400" dirty="0" smtClean="0">
                <a:latin typeface="Times New Roman" panose="02020603050405020304" pitchFamily="18" charset="0"/>
                <a:cs typeface="Times New Roman" panose="02020603050405020304" pitchFamily="18" charset="0"/>
              </a:rPr>
              <a:t>Regulatory governance</a:t>
            </a:r>
          </a:p>
          <a:p>
            <a:endParaRPr lang="en-IN" dirty="0" smtClean="0">
              <a:cs typeface="Times New Roman" pitchFamily="18" charset="0"/>
            </a:endParaRPr>
          </a:p>
        </p:txBody>
      </p:sp>
      <p:sp>
        <p:nvSpPr>
          <p:cNvPr id="6" name="Slide Number Placeholder 5"/>
          <p:cNvSpPr>
            <a:spLocks noGrp="1"/>
          </p:cNvSpPr>
          <p:nvPr>
            <p:ph type="sldNum" sz="quarter" idx="12"/>
          </p:nvPr>
        </p:nvSpPr>
        <p:spPr/>
        <p:txBody>
          <a:bodyPr/>
          <a:lstStyle/>
          <a:p>
            <a:fld id="{778F2B43-7E02-49C3-A0EC-9D5582FF5F62}" type="slidenum">
              <a:rPr lang="en-US" smtClean="0"/>
              <a:pPr/>
              <a:t>16</a:t>
            </a:fld>
            <a:endParaRPr lang="en-US"/>
          </a:p>
        </p:txBody>
      </p:sp>
    </p:spTree>
    <p:extLst>
      <p:ext uri="{BB962C8B-B14F-4D97-AF65-F5344CB8AC3E}">
        <p14:creationId xmlns:p14="http://schemas.microsoft.com/office/powerpoint/2010/main" xmlns="" val="24454596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a:cs typeface="Times New Roman"/>
              </a:rPr>
              <a:t>RBI</a:t>
            </a:r>
            <a:endParaRPr lang="en-US" sz="3800" b="1" dirty="0">
              <a:latin typeface="Times New Roman"/>
              <a:cs typeface="Times New Roman"/>
            </a:endParaRPr>
          </a:p>
        </p:txBody>
      </p:sp>
      <p:sp>
        <p:nvSpPr>
          <p:cNvPr id="3" name="Content Placeholder 2"/>
          <p:cNvSpPr>
            <a:spLocks noGrp="1"/>
          </p:cNvSpPr>
          <p:nvPr>
            <p:ph idx="1"/>
          </p:nvPr>
        </p:nvSpPr>
        <p:spPr/>
        <p:txBody>
          <a:bodyPr>
            <a:normAutofit/>
          </a:bodyPr>
          <a:lstStyle/>
          <a:p>
            <a:r>
              <a:rPr lang="en-US" sz="2400" dirty="0" smtClean="0">
                <a:latin typeface="Times New Roman"/>
                <a:cs typeface="Times New Roman"/>
              </a:rPr>
              <a:t>RBI grants </a:t>
            </a:r>
            <a:r>
              <a:rPr lang="en-US" sz="2400" dirty="0" err="1" smtClean="0">
                <a:latin typeface="Times New Roman"/>
                <a:cs typeface="Times New Roman"/>
              </a:rPr>
              <a:t>licences</a:t>
            </a:r>
            <a:r>
              <a:rPr lang="en-US" sz="2400" dirty="0" smtClean="0">
                <a:latin typeface="Times New Roman"/>
                <a:cs typeface="Times New Roman"/>
              </a:rPr>
              <a:t> to banks based on number of criteria including vague criteria like public interest</a:t>
            </a:r>
          </a:p>
          <a:p>
            <a:r>
              <a:rPr lang="en-US" sz="2400" dirty="0" smtClean="0">
                <a:latin typeface="Times New Roman"/>
                <a:cs typeface="Times New Roman"/>
              </a:rPr>
              <a:t>RBI may cancel a bank </a:t>
            </a:r>
            <a:r>
              <a:rPr lang="en-US" sz="2400" dirty="0" err="1" smtClean="0">
                <a:latin typeface="Times New Roman"/>
                <a:cs typeface="Times New Roman"/>
              </a:rPr>
              <a:t>licence</a:t>
            </a:r>
            <a:r>
              <a:rPr lang="en-US" sz="2400" dirty="0" smtClean="0">
                <a:latin typeface="Times New Roman"/>
                <a:cs typeface="Times New Roman"/>
              </a:rPr>
              <a:t> on several grounds including public interest</a:t>
            </a:r>
          </a:p>
          <a:p>
            <a:r>
              <a:rPr lang="en-US" sz="2400" dirty="0" smtClean="0">
                <a:latin typeface="Times New Roman"/>
                <a:cs typeface="Times New Roman"/>
              </a:rPr>
              <a:t>No requirement for appointment of an adjudicating officer for investigation before cancellation of </a:t>
            </a:r>
            <a:r>
              <a:rPr lang="en-US" sz="2400" dirty="0" err="1" smtClean="0">
                <a:latin typeface="Times New Roman"/>
                <a:cs typeface="Times New Roman"/>
              </a:rPr>
              <a:t>licence</a:t>
            </a:r>
            <a:endParaRPr lang="en-US" sz="2400" dirty="0" smtClean="0">
              <a:latin typeface="Times New Roman"/>
              <a:cs typeface="Times New Roman"/>
            </a:endParaRPr>
          </a:p>
          <a:p>
            <a:r>
              <a:rPr lang="en-US" sz="2400" dirty="0" smtClean="0">
                <a:latin typeface="Times New Roman"/>
                <a:cs typeface="Times New Roman"/>
              </a:rPr>
              <a:t>Any person aggrieved by the cancellation of a bank license may appeal to Central Government &amp; decision of Central Government is final</a:t>
            </a:r>
          </a:p>
          <a:p>
            <a:r>
              <a:rPr lang="en-US" sz="2400" dirty="0" smtClean="0">
                <a:latin typeface="Times New Roman"/>
                <a:cs typeface="Times New Roman"/>
              </a:rPr>
              <a:t>Fusion of executive and quasi-judicial powers</a:t>
            </a:r>
          </a:p>
          <a:p>
            <a:r>
              <a:rPr lang="en-US" sz="2400" dirty="0" smtClean="0">
                <a:latin typeface="Times New Roman"/>
                <a:cs typeface="Times New Roman"/>
              </a:rPr>
              <a:t>This, coupled with the judicial tendency of deference, leaves an aggrieved party virtually without a remedy</a:t>
            </a:r>
            <a:endParaRPr lang="en-US" sz="2400" dirty="0">
              <a:latin typeface="Times New Roman"/>
              <a:cs typeface="Times New Roman"/>
            </a:endParaRPr>
          </a:p>
        </p:txBody>
      </p:sp>
      <p:sp>
        <p:nvSpPr>
          <p:cNvPr id="4" name="Slide Number Placeholder 3"/>
          <p:cNvSpPr>
            <a:spLocks noGrp="1"/>
          </p:cNvSpPr>
          <p:nvPr>
            <p:ph type="sldNum" sz="quarter" idx="12"/>
          </p:nvPr>
        </p:nvSpPr>
        <p:spPr/>
        <p:txBody>
          <a:bodyPr/>
          <a:lstStyle/>
          <a:p>
            <a:fld id="{778F2B43-7E02-49C3-A0EC-9D5582FF5F62}" type="slidenum">
              <a:rPr lang="en-US" smtClean="0"/>
              <a:pPr/>
              <a:t>17</a:t>
            </a:fld>
            <a:endParaRPr lang="en-US"/>
          </a:p>
        </p:txBody>
      </p:sp>
    </p:spTree>
    <p:extLst>
      <p:ext uri="{BB962C8B-B14F-4D97-AF65-F5344CB8AC3E}">
        <p14:creationId xmlns:p14="http://schemas.microsoft.com/office/powerpoint/2010/main" xmlns="" val="14814435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SEBI</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95257" y="1818916"/>
            <a:ext cx="9942491" cy="4351338"/>
          </a:xfrm>
        </p:spPr>
        <p:txBody>
          <a:bodyPr>
            <a:normAutofit/>
          </a:bodyPr>
          <a:lstStyle/>
          <a:p>
            <a:pPr algn="just"/>
            <a:r>
              <a:rPr lang="en-US" sz="2400" dirty="0" smtClean="0">
                <a:latin typeface="Times New Roman" panose="02020603050405020304" pitchFamily="18" charset="0"/>
                <a:cs typeface="Times New Roman" panose="02020603050405020304" pitchFamily="18" charset="0"/>
              </a:rPr>
              <a:t>An adjudicating officer is in charge of enquiring into suspected violations</a:t>
            </a:r>
          </a:p>
          <a:p>
            <a:pPr algn="just"/>
            <a:r>
              <a:rPr lang="en-US" sz="2400" dirty="0" smtClean="0">
                <a:latin typeface="Times New Roman" panose="02020603050405020304" pitchFamily="18" charset="0"/>
                <a:cs typeface="Times New Roman" panose="02020603050405020304" pitchFamily="18" charset="0"/>
              </a:rPr>
              <a:t>Adjudicating officer is also in charge of</a:t>
            </a:r>
          </a:p>
          <a:p>
            <a:pPr lvl="1" algn="just"/>
            <a:r>
              <a:rPr lang="en-US" dirty="0">
                <a:latin typeface="Times New Roman" panose="02020603050405020304" pitchFamily="18" charset="0"/>
                <a:cs typeface="Times New Roman" panose="02020603050405020304" pitchFamily="18" charset="0"/>
              </a:rPr>
              <a:t>giving the investigated person an opportunity of being heard; and </a:t>
            </a:r>
          </a:p>
          <a:p>
            <a:pPr lvl="1" algn="just"/>
            <a:r>
              <a:rPr lang="en-US" dirty="0">
                <a:latin typeface="Times New Roman" panose="02020603050405020304" pitchFamily="18" charset="0"/>
                <a:cs typeface="Times New Roman" panose="02020603050405020304" pitchFamily="18" charset="0"/>
              </a:rPr>
              <a:t>imposing </a:t>
            </a:r>
            <a:r>
              <a:rPr lang="en-US" dirty="0" smtClean="0">
                <a:latin typeface="Times New Roman" panose="02020603050405020304" pitchFamily="18" charset="0"/>
                <a:cs typeface="Times New Roman" panose="02020603050405020304" pitchFamily="18" charset="0"/>
              </a:rPr>
              <a:t>penalties</a:t>
            </a:r>
          </a:p>
          <a:p>
            <a:pPr algn="just"/>
            <a:r>
              <a:rPr lang="en-US" sz="2400" dirty="0" smtClean="0">
                <a:latin typeface="Times New Roman" panose="02020603050405020304" pitchFamily="18" charset="0"/>
                <a:cs typeface="Times New Roman" panose="02020603050405020304" pitchFamily="18" charset="0"/>
              </a:rPr>
              <a:t>SEBI Board may examine any case disposed of by AO and only make orders enhancing the quantum of penalty</a:t>
            </a:r>
          </a:p>
          <a:p>
            <a:pPr algn="just"/>
            <a:r>
              <a:rPr lang="en-US" sz="2400" dirty="0" smtClean="0">
                <a:latin typeface="Times New Roman" panose="02020603050405020304" pitchFamily="18" charset="0"/>
                <a:cs typeface="Times New Roman" panose="02020603050405020304" pitchFamily="18" charset="0"/>
              </a:rPr>
              <a:t>The executive function of conducting an enquiry is fused into the quasi-judicial function of imposing penalties</a:t>
            </a:r>
          </a:p>
          <a:p>
            <a:pPr marL="350838" lvl="1" indent="0">
              <a:buNone/>
            </a:pPr>
            <a:endParaRPr lang="en-US" dirty="0"/>
          </a:p>
        </p:txBody>
      </p:sp>
      <p:sp>
        <p:nvSpPr>
          <p:cNvPr id="5" name="Slide Number Placeholder 4"/>
          <p:cNvSpPr>
            <a:spLocks noGrp="1"/>
          </p:cNvSpPr>
          <p:nvPr>
            <p:ph type="sldNum" sz="quarter" idx="12"/>
          </p:nvPr>
        </p:nvSpPr>
        <p:spPr/>
        <p:txBody>
          <a:bodyPr/>
          <a:lstStyle/>
          <a:p>
            <a:fld id="{778F2B43-7E02-49C3-A0EC-9D5582FF5F62}" type="slidenum">
              <a:rPr lang="en-US" smtClean="0"/>
              <a:pPr/>
              <a:t>18</a:t>
            </a:fld>
            <a:endParaRPr lang="en-US"/>
          </a:p>
        </p:txBody>
      </p:sp>
    </p:spTree>
    <p:extLst>
      <p:ext uri="{BB962C8B-B14F-4D97-AF65-F5344CB8AC3E}">
        <p14:creationId xmlns:p14="http://schemas.microsoft.com/office/powerpoint/2010/main" xmlns="" val="261061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00540"/>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S. 11B of SEBI Act	</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95459" y="1261037"/>
            <a:ext cx="10658342" cy="5283458"/>
          </a:xfrm>
        </p:spPr>
        <p:txBody>
          <a:bodyPr>
            <a:normAutofit/>
          </a:bodyPr>
          <a:lstStyle/>
          <a:p>
            <a:pPr marL="0" indent="0" algn="just">
              <a:buNone/>
            </a:pPr>
            <a:r>
              <a:rPr lang="en-US" sz="2400" dirty="0" smtClean="0">
                <a:latin typeface="Times New Roman" panose="02020603050405020304" pitchFamily="18" charset="0"/>
                <a:cs typeface="Times New Roman" panose="02020603050405020304" pitchFamily="18" charset="0"/>
              </a:rPr>
              <a:t>... “if after making or causing to be made an enquiry, the Board is satisfied that it is necessary, - (</a:t>
            </a:r>
            <a:r>
              <a:rPr lang="en-US" sz="2400" dirty="0" err="1" smtClean="0">
                <a:latin typeface="Times New Roman" panose="02020603050405020304" pitchFamily="18" charset="0"/>
                <a:cs typeface="Times New Roman" panose="02020603050405020304" pitchFamily="18" charset="0"/>
              </a:rPr>
              <a:t>i</a:t>
            </a:r>
            <a:r>
              <a:rPr lang="en-US" sz="2400" dirty="0" smtClean="0">
                <a:latin typeface="Times New Roman" panose="02020603050405020304" pitchFamily="18" charset="0"/>
                <a:cs typeface="Times New Roman" panose="02020603050405020304" pitchFamily="18" charset="0"/>
              </a:rPr>
              <a:t>) in the interest of investors, or orderly development of securities market; or (ii) to prevent the affairs of any intermediary or other persons referred to in section 12 being conducted in a manner detrimental to the interests of investors or securities market; ... it may issue such directions, - (a) to any person or class of persons referred to in section 12, or associated with the securities market; or (b) to any company in respect of matters specified in section 11A, as may be appropriate in the interests of investors in securities and the securities market”</a:t>
            </a:r>
          </a:p>
          <a:p>
            <a:pPr marL="0" indent="0" algn="just">
              <a:buNone/>
            </a:pPr>
            <a:endParaRPr lang="en-US" sz="24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78F2B43-7E02-49C3-A0EC-9D5582FF5F62}" type="slidenum">
              <a:rPr lang="en-US" smtClean="0"/>
              <a:pPr/>
              <a:t>19</a:t>
            </a:fld>
            <a:endParaRPr lang="en-US"/>
          </a:p>
        </p:txBody>
      </p:sp>
    </p:spTree>
    <p:extLst>
      <p:ext uri="{BB962C8B-B14F-4D97-AF65-F5344CB8AC3E}">
        <p14:creationId xmlns:p14="http://schemas.microsoft.com/office/powerpoint/2010/main" xmlns="" val="13215278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Structure of presentation</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71976" y="2005012"/>
            <a:ext cx="10181823" cy="4351338"/>
          </a:xfrm>
        </p:spPr>
        <p:txBody>
          <a:bodyPr>
            <a:normAutofit/>
          </a:bodyPr>
          <a:lstStyle/>
          <a:p>
            <a:r>
              <a:rPr lang="en-US" sz="2400" dirty="0" smtClean="0">
                <a:latin typeface="Times New Roman" panose="02020603050405020304" pitchFamily="18" charset="0"/>
                <a:cs typeface="Times New Roman" panose="02020603050405020304" pitchFamily="18" charset="0"/>
              </a:rPr>
              <a:t>Rationale for </a:t>
            </a:r>
            <a:r>
              <a:rPr lang="en-US" sz="2400" dirty="0" err="1" smtClean="0">
                <a:latin typeface="Times New Roman" panose="02020603050405020304" pitchFamily="18" charset="0"/>
                <a:cs typeface="Times New Roman" panose="02020603050405020304" pitchFamily="18" charset="0"/>
              </a:rPr>
              <a:t>SRAs</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Rise of </a:t>
            </a:r>
            <a:r>
              <a:rPr lang="en-US" sz="2400" dirty="0" err="1" smtClean="0">
                <a:latin typeface="Times New Roman" panose="02020603050405020304" pitchFamily="18" charset="0"/>
                <a:cs typeface="Times New Roman" panose="02020603050405020304" pitchFamily="18" charset="0"/>
              </a:rPr>
              <a:t>SRAs</a:t>
            </a:r>
            <a:r>
              <a:rPr lang="en-US" sz="2400" dirty="0" smtClean="0">
                <a:latin typeface="Times New Roman" panose="02020603050405020304" pitchFamily="18" charset="0"/>
                <a:cs typeface="Times New Roman" panose="02020603050405020304" pitchFamily="18" charset="0"/>
              </a:rPr>
              <a:t>- globally &amp; India</a:t>
            </a:r>
          </a:p>
          <a:p>
            <a:r>
              <a:rPr lang="en-US" sz="2400" dirty="0" smtClean="0">
                <a:latin typeface="Times New Roman" panose="02020603050405020304" pitchFamily="18" charset="0"/>
                <a:cs typeface="Times New Roman" panose="02020603050405020304" pitchFamily="18" charset="0"/>
              </a:rPr>
              <a:t>Constitution of India and </a:t>
            </a:r>
            <a:r>
              <a:rPr lang="en-US" sz="2400" dirty="0" err="1" smtClean="0">
                <a:latin typeface="Times New Roman" panose="02020603050405020304" pitchFamily="18" charset="0"/>
                <a:cs typeface="Times New Roman" panose="02020603050405020304" pitchFamily="18" charset="0"/>
              </a:rPr>
              <a:t>SRAs</a:t>
            </a:r>
            <a:endParaRPr lang="en-US" sz="2400" dirty="0" smtClean="0">
              <a:latin typeface="Times New Roman" panose="02020603050405020304" pitchFamily="18" charset="0"/>
              <a:cs typeface="Times New Roman" panose="02020603050405020304" pitchFamily="18" charset="0"/>
            </a:endParaRPr>
          </a:p>
          <a:p>
            <a:pPr lvl="1"/>
            <a:r>
              <a:rPr lang="en-US" dirty="0" smtClean="0">
                <a:latin typeface="Times New Roman" panose="02020603050405020304" pitchFamily="18" charset="0"/>
                <a:cs typeface="Times New Roman" panose="02020603050405020304" pitchFamily="18" charset="0"/>
              </a:rPr>
              <a:t>Separation of powers</a:t>
            </a:r>
          </a:p>
          <a:p>
            <a:pPr lvl="1"/>
            <a:r>
              <a:rPr lang="en-US" dirty="0" smtClean="0">
                <a:latin typeface="Times New Roman" panose="02020603050405020304" pitchFamily="18" charset="0"/>
                <a:cs typeface="Times New Roman" panose="02020603050405020304" pitchFamily="18" charset="0"/>
              </a:rPr>
              <a:t>Rule of law</a:t>
            </a:r>
          </a:p>
          <a:p>
            <a:r>
              <a:rPr lang="en-US" sz="2400" dirty="0" smtClean="0">
                <a:latin typeface="Times New Roman" panose="02020603050405020304" pitchFamily="18" charset="0"/>
                <a:cs typeface="Times New Roman" panose="02020603050405020304" pitchFamily="18" charset="0"/>
              </a:rPr>
              <a:t>Financial sector laws in India </a:t>
            </a:r>
          </a:p>
          <a:p>
            <a:r>
              <a:rPr lang="en-US" sz="2400" dirty="0" smtClean="0">
                <a:latin typeface="Times New Roman" panose="02020603050405020304" pitchFamily="18" charset="0"/>
                <a:cs typeface="Times New Roman" panose="02020603050405020304" pitchFamily="18" charset="0"/>
              </a:rPr>
              <a:t>Issues &amp; problems</a:t>
            </a:r>
          </a:p>
          <a:p>
            <a:r>
              <a:rPr lang="en-US" sz="2400" dirty="0" smtClean="0">
                <a:latin typeface="Times New Roman" panose="02020603050405020304" pitchFamily="18" charset="0"/>
                <a:cs typeface="Times New Roman" panose="02020603050405020304" pitchFamily="18" charset="0"/>
              </a:rPr>
              <a:t>Way forward</a:t>
            </a:r>
            <a:endParaRPr lang="en-US" sz="2400"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78F2B43-7E02-49C3-A0EC-9D5582FF5F62}"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The problems with this</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93955" y="1872277"/>
            <a:ext cx="10515600" cy="4351338"/>
          </a:xfrm>
        </p:spPr>
        <p:txBody>
          <a:bodyPr/>
          <a:lstStyle/>
          <a:p>
            <a:pPr algn="just"/>
            <a:r>
              <a:rPr lang="en-US" sz="2400" dirty="0" smtClean="0">
                <a:latin typeface="Times New Roman" panose="02020603050405020304" pitchFamily="18" charset="0"/>
                <a:cs typeface="Times New Roman" panose="02020603050405020304" pitchFamily="18" charset="0"/>
              </a:rPr>
              <a:t>SEBI has been given powers to pursue a vague objective (“the interest of investors”)</a:t>
            </a:r>
          </a:p>
          <a:p>
            <a:pPr algn="just"/>
            <a:r>
              <a:rPr lang="en-US" sz="2400" dirty="0" smtClean="0">
                <a:latin typeface="Times New Roman" panose="02020603050405020304" pitchFamily="18" charset="0"/>
                <a:cs typeface="Times New Roman" panose="02020603050405020304" pitchFamily="18" charset="0"/>
              </a:rPr>
              <a:t>Public choice theory predicts this will be used!</a:t>
            </a:r>
          </a:p>
          <a:p>
            <a:pPr algn="just"/>
            <a:r>
              <a:rPr lang="en-US" sz="2400" dirty="0" smtClean="0">
                <a:latin typeface="Times New Roman" panose="02020603050405020304" pitchFamily="18" charset="0"/>
                <a:cs typeface="Times New Roman" panose="02020603050405020304" pitchFamily="18" charset="0"/>
              </a:rPr>
              <a:t>And guess what?</a:t>
            </a:r>
          </a:p>
          <a:p>
            <a:pPr algn="just"/>
            <a:r>
              <a:rPr lang="en-US" sz="2400" dirty="0" smtClean="0">
                <a:latin typeface="Times New Roman" panose="02020603050405020304" pitchFamily="18" charset="0"/>
                <a:cs typeface="Times New Roman" panose="02020603050405020304" pitchFamily="18" charset="0"/>
              </a:rPr>
              <a:t>SEBI has vigorously used 11B for writing regulations and orders</a:t>
            </a:r>
          </a:p>
          <a:p>
            <a:pPr algn="just"/>
            <a:r>
              <a:rPr lang="en-US" sz="2400" dirty="0" smtClean="0">
                <a:latin typeface="Times New Roman" panose="02020603050405020304" pitchFamily="18" charset="0"/>
                <a:cs typeface="Times New Roman" panose="02020603050405020304" pitchFamily="18" charset="0"/>
              </a:rPr>
              <a:t>In fact it is the source of the largest number of SEBI orders</a:t>
            </a:r>
          </a:p>
          <a:p>
            <a:pPr algn="just"/>
            <a:endParaRPr lang="en-US" dirty="0"/>
          </a:p>
        </p:txBody>
      </p:sp>
      <p:sp>
        <p:nvSpPr>
          <p:cNvPr id="6" name="Slide Number Placeholder 5"/>
          <p:cNvSpPr>
            <a:spLocks noGrp="1"/>
          </p:cNvSpPr>
          <p:nvPr>
            <p:ph type="sldNum" sz="quarter" idx="12"/>
          </p:nvPr>
        </p:nvSpPr>
        <p:spPr/>
        <p:txBody>
          <a:bodyPr/>
          <a:lstStyle/>
          <a:p>
            <a:fld id="{778F2B43-7E02-49C3-A0EC-9D5582FF5F62}" type="slidenum">
              <a:rPr lang="en-US" smtClean="0"/>
              <a:pPr/>
              <a:t>20</a:t>
            </a:fld>
            <a:endParaRPr lang="en-US"/>
          </a:p>
        </p:txBody>
      </p:sp>
    </p:spTree>
    <p:extLst>
      <p:ext uri="{BB962C8B-B14F-4D97-AF65-F5344CB8AC3E}">
        <p14:creationId xmlns:p14="http://schemas.microsoft.com/office/powerpoint/2010/main" xmlns="" val="1210223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Another example of vague powers</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005012"/>
            <a:ext cx="10515600" cy="3867032"/>
          </a:xfrm>
        </p:spPr>
        <p:txBody>
          <a:bodyPr>
            <a:normAutofit/>
          </a:bodyPr>
          <a:lstStyle/>
          <a:p>
            <a:r>
              <a:rPr lang="en-US" sz="2400" dirty="0" smtClean="0">
                <a:latin typeface="Times New Roman" panose="02020603050405020304" pitchFamily="18" charset="0"/>
                <a:cs typeface="Times New Roman" panose="02020603050405020304" pitchFamily="18" charset="0"/>
              </a:rPr>
              <a:t>Objective of the Payments and Settlement Systems Act is “to regulate the payment system”</a:t>
            </a:r>
          </a:p>
          <a:p>
            <a:r>
              <a:rPr lang="en-US" sz="2400" dirty="0" smtClean="0">
                <a:latin typeface="Times New Roman" panose="02020603050405020304" pitchFamily="18" charset="0"/>
                <a:cs typeface="Times New Roman" panose="02020603050405020304" pitchFamily="18" charset="0"/>
              </a:rPr>
              <a:t>Power to issue directions under the Payments and Settlement Systems Act: “</a:t>
            </a:r>
            <a:r>
              <a:rPr lang="en-US" sz="2400" i="1" dirty="0">
                <a:latin typeface="Times New Roman" panose="02020603050405020304" pitchFamily="18" charset="0"/>
                <a:cs typeface="Times New Roman" panose="02020603050405020304" pitchFamily="18" charset="0"/>
              </a:rPr>
              <a:t>to perform such acts as may be necessary, in the opinion of the Reserve Bank, to remedy the </a:t>
            </a:r>
            <a:r>
              <a:rPr lang="en-US" sz="2400" i="1" dirty="0" smtClean="0">
                <a:latin typeface="Times New Roman" panose="02020603050405020304" pitchFamily="18" charset="0"/>
                <a:cs typeface="Times New Roman" panose="02020603050405020304" pitchFamily="18" charset="0"/>
              </a:rPr>
              <a:t>situation”</a:t>
            </a:r>
            <a:endParaRPr lang="en-US" sz="2400" dirty="0" smtClean="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This can become unlimited power</a:t>
            </a:r>
          </a:p>
          <a:p>
            <a:r>
              <a:rPr lang="en-US" sz="2400" dirty="0" smtClean="0">
                <a:latin typeface="Times New Roman" panose="02020603050405020304" pitchFamily="18" charset="0"/>
                <a:cs typeface="Times New Roman" panose="02020603050405020304" pitchFamily="18" charset="0"/>
              </a:rPr>
              <a:t>In the limit, vague objectives + vague powers</a:t>
            </a:r>
          </a:p>
        </p:txBody>
      </p:sp>
      <p:sp>
        <p:nvSpPr>
          <p:cNvPr id="6" name="Slide Number Placeholder 5"/>
          <p:cNvSpPr>
            <a:spLocks noGrp="1"/>
          </p:cNvSpPr>
          <p:nvPr>
            <p:ph type="sldNum" sz="quarter" idx="12"/>
          </p:nvPr>
        </p:nvSpPr>
        <p:spPr/>
        <p:txBody>
          <a:bodyPr/>
          <a:lstStyle/>
          <a:p>
            <a:fld id="{778F2B43-7E02-49C3-A0EC-9D5582FF5F62}" type="slidenum">
              <a:rPr lang="en-US" smtClean="0"/>
              <a:pPr/>
              <a:t>21</a:t>
            </a:fld>
            <a:endParaRPr lang="en-US"/>
          </a:p>
        </p:txBody>
      </p:sp>
    </p:spTree>
    <p:extLst>
      <p:ext uri="{BB962C8B-B14F-4D97-AF65-F5344CB8AC3E}">
        <p14:creationId xmlns:p14="http://schemas.microsoft.com/office/powerpoint/2010/main" xmlns="" val="1678756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6957"/>
            <a:ext cx="10515600" cy="1325563"/>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Clarity of purpose</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08703" y="1916522"/>
            <a:ext cx="10515600" cy="4351338"/>
          </a:xfrm>
        </p:spPr>
        <p:txBody>
          <a:bodyPr>
            <a:normAutofit/>
          </a:bodyPr>
          <a:lstStyle/>
          <a:p>
            <a:r>
              <a:rPr lang="en-US" sz="2400" dirty="0" smtClean="0">
                <a:latin typeface="Times New Roman" panose="02020603050405020304" pitchFamily="18" charset="0"/>
                <a:cs typeface="Times New Roman" panose="02020603050405020304" pitchFamily="18" charset="0"/>
              </a:rPr>
              <a:t>When the agent has multiple objectives, this muddies the waters</a:t>
            </a:r>
          </a:p>
          <a:p>
            <a:r>
              <a:rPr lang="en-US" sz="2400" dirty="0" smtClean="0">
                <a:latin typeface="Times New Roman" panose="02020603050405020304" pitchFamily="18" charset="0"/>
                <a:cs typeface="Times New Roman" panose="02020603050405020304" pitchFamily="18" charset="0"/>
              </a:rPr>
              <a:t>The agent will claim that Objective 1 was somehow the priority of the day so we failed on Objective 2</a:t>
            </a:r>
          </a:p>
          <a:p>
            <a:r>
              <a:rPr lang="en-US" sz="2400" dirty="0" smtClean="0">
                <a:latin typeface="Times New Roman" panose="02020603050405020304" pitchFamily="18" charset="0"/>
                <a:cs typeface="Times New Roman" panose="02020603050405020304" pitchFamily="18" charset="0"/>
              </a:rPr>
              <a:t>Things are worse when Objective 1 directly clashes with Objective 2</a:t>
            </a:r>
          </a:p>
          <a:p>
            <a:r>
              <a:rPr lang="en-US" sz="2400" dirty="0" smtClean="0">
                <a:latin typeface="Times New Roman" panose="02020603050405020304" pitchFamily="18" charset="0"/>
                <a:cs typeface="Times New Roman" panose="02020603050405020304" pitchFamily="18" charset="0"/>
              </a:rPr>
              <a:t>Let’s achieve clarity of purpose</a:t>
            </a:r>
            <a:endParaRPr lang="en-US" sz="2400"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78F2B43-7E02-49C3-A0EC-9D5582FF5F62}" type="slidenum">
              <a:rPr lang="en-US" smtClean="0"/>
              <a:pPr/>
              <a:t>22</a:t>
            </a:fld>
            <a:endParaRPr lang="en-US"/>
          </a:p>
        </p:txBody>
      </p:sp>
    </p:spTree>
    <p:extLst>
      <p:ext uri="{BB962C8B-B14F-4D97-AF65-F5344CB8AC3E}">
        <p14:creationId xmlns:p14="http://schemas.microsoft.com/office/powerpoint/2010/main" xmlns="" val="23731917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5465" y="147483"/>
            <a:ext cx="10515600" cy="1159746"/>
          </a:xfrm>
        </p:spPr>
        <p:txBody>
          <a:bodyPr>
            <a:normAutofit/>
          </a:bodyPr>
          <a:lstStyle/>
          <a:p>
            <a:pPr algn="ctr"/>
            <a:r>
              <a:rPr lang="en-US" sz="3800" b="1" dirty="0" smtClean="0">
                <a:latin typeface="Times New Roman"/>
                <a:cs typeface="Times New Roman"/>
              </a:rPr>
              <a:t>Egregious examples</a:t>
            </a:r>
            <a:endParaRPr lang="en-US" sz="3800" b="1" dirty="0">
              <a:latin typeface="Times New Roman"/>
              <a:cs typeface="Times New Roman"/>
            </a:endParaRPr>
          </a:p>
        </p:txBody>
      </p:sp>
      <p:sp>
        <p:nvSpPr>
          <p:cNvPr id="3" name="Content Placeholder 2"/>
          <p:cNvSpPr>
            <a:spLocks noGrp="1"/>
          </p:cNvSpPr>
          <p:nvPr>
            <p:ph idx="1"/>
          </p:nvPr>
        </p:nvSpPr>
        <p:spPr>
          <a:xfrm>
            <a:off x="811161" y="1388549"/>
            <a:ext cx="10663084" cy="5150363"/>
          </a:xfrm>
        </p:spPr>
        <p:txBody>
          <a:bodyPr>
            <a:noAutofit/>
          </a:bodyPr>
          <a:lstStyle/>
          <a:p>
            <a:pPr algn="just"/>
            <a:r>
              <a:rPr lang="en-US" sz="2400" dirty="0" smtClean="0">
                <a:latin typeface="Times New Roman" panose="02020603050405020304" pitchFamily="18" charset="0"/>
                <a:cs typeface="Times New Roman" panose="02020603050405020304" pitchFamily="18" charset="0"/>
              </a:rPr>
              <a:t>Egregious examples: </a:t>
            </a:r>
          </a:p>
          <a:p>
            <a:pPr lvl="1" algn="just"/>
            <a:r>
              <a:rPr lang="en-US" dirty="0" smtClean="0">
                <a:latin typeface="Times New Roman" panose="02020603050405020304" pitchFamily="18" charset="0"/>
                <a:cs typeface="Times New Roman" panose="02020603050405020304" pitchFamily="18" charset="0"/>
              </a:rPr>
              <a:t>Issuance of informal instruments: Informal guidance issued by SEBI, Press Releases issued by DIPP. Advice given by RBI to banks under section 36 of Banking Regulation Act. None of these are legally binding, but informal pressure to abide by it</a:t>
            </a:r>
          </a:p>
          <a:p>
            <a:pPr lvl="1" algn="just"/>
            <a:r>
              <a:rPr lang="en-US" dirty="0" smtClean="0">
                <a:latin typeface="Times New Roman" panose="02020603050405020304" pitchFamily="18" charset="0"/>
                <a:cs typeface="Times New Roman" panose="02020603050405020304" pitchFamily="18" charset="0"/>
              </a:rPr>
              <a:t>Powers of exemption or approval without guidance for exercise of those powers: Approval route under ECB regulations. No guidelines on whether your proposal for foreign currency borrowing will be approved. Ad-hoc exemptions under FEMA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Tata-</a:t>
            </a:r>
            <a:r>
              <a:rPr lang="en-US" dirty="0" err="1" smtClean="0">
                <a:latin typeface="Times New Roman" panose="02020603050405020304" pitchFamily="18" charset="0"/>
                <a:cs typeface="Times New Roman" panose="02020603050405020304" pitchFamily="18" charset="0"/>
              </a:rPr>
              <a:t>Docomo</a:t>
            </a:r>
            <a:r>
              <a:rPr lang="en-US" dirty="0" smtClean="0">
                <a:latin typeface="Times New Roman" panose="02020603050405020304" pitchFamily="18" charset="0"/>
                <a:cs typeface="Times New Roman" panose="02020603050405020304" pitchFamily="18" charset="0"/>
              </a:rPr>
              <a:t> case). No requirement to give reasons for rejection of licenses to banks. (</a:t>
            </a:r>
            <a:r>
              <a:rPr lang="en-US" dirty="0" err="1" smtClean="0">
                <a:latin typeface="Times New Roman" panose="02020603050405020304" pitchFamily="18" charset="0"/>
                <a:cs typeface="Times New Roman" panose="02020603050405020304" pitchFamily="18" charset="0"/>
              </a:rPr>
              <a:t>eg</a:t>
            </a:r>
            <a:r>
              <a:rPr lang="en-US" dirty="0" smtClean="0">
                <a:latin typeface="Times New Roman" panose="02020603050405020304" pitchFamily="18" charset="0"/>
                <a:cs typeface="Times New Roman" panose="02020603050405020304" pitchFamily="18" charset="0"/>
              </a:rPr>
              <a:t>. no reason for approving payment bank licenses for 11 banks and reasons for rejecting the others)</a:t>
            </a:r>
            <a:endParaRPr lang="en-US" dirty="0">
              <a:latin typeface="Times New Roman" panose="02020603050405020304" pitchFamily="18" charset="0"/>
              <a:cs typeface="Times New Roman" panose="02020603050405020304" pitchFamily="18" charset="0"/>
            </a:endParaRPr>
          </a:p>
          <a:p>
            <a:pPr lvl="1" algn="just"/>
            <a:r>
              <a:rPr lang="en-US" dirty="0" smtClean="0">
                <a:latin typeface="Times New Roman" panose="02020603050405020304" pitchFamily="18" charset="0"/>
                <a:cs typeface="Times New Roman" panose="02020603050405020304" pitchFamily="18" charset="0"/>
              </a:rPr>
              <a:t>Imposing vastly different penalties for the same class of violations in similar circumstances; failure to publish compounding or settlement orders. Show cause notice does not reveal the material relied upon; regulator refuses to provide inspection of incriminatory or exculpatory evidence</a:t>
            </a:r>
          </a:p>
          <a:p>
            <a:endParaRPr lang="en-US" sz="2200" dirty="0"/>
          </a:p>
        </p:txBody>
      </p:sp>
      <p:sp>
        <p:nvSpPr>
          <p:cNvPr id="4" name="Slide Number Placeholder 3"/>
          <p:cNvSpPr>
            <a:spLocks noGrp="1"/>
          </p:cNvSpPr>
          <p:nvPr>
            <p:ph type="sldNum" sz="quarter" idx="12"/>
          </p:nvPr>
        </p:nvSpPr>
        <p:spPr/>
        <p:txBody>
          <a:bodyPr/>
          <a:lstStyle/>
          <a:p>
            <a:fld id="{778F2B43-7E02-49C3-A0EC-9D5582FF5F62}" type="slidenum">
              <a:rPr lang="en-US" smtClean="0"/>
              <a:pPr/>
              <a:t>23</a:t>
            </a:fld>
            <a:endParaRPr lang="en-US"/>
          </a:p>
        </p:txBody>
      </p:sp>
    </p:spTree>
    <p:extLst>
      <p:ext uri="{BB962C8B-B14F-4D97-AF65-F5344CB8AC3E}">
        <p14:creationId xmlns:p14="http://schemas.microsoft.com/office/powerpoint/2010/main" xmlns="" val="19848764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532887" y="244159"/>
            <a:ext cx="9587010" cy="1113155"/>
          </a:xfrm>
        </p:spPr>
        <p:txBody>
          <a:bodyPr>
            <a:noAutofit/>
          </a:bodyPr>
          <a:lstStyle/>
          <a:p>
            <a:pPr algn="ctr" eaLnBrk="1" hangingPunct="1"/>
            <a:r>
              <a:rPr lang="en-IN" sz="3800" b="1" dirty="0" smtClean="0">
                <a:latin typeface="Times New Roman" panose="02020603050405020304" pitchFamily="18" charset="0"/>
                <a:cs typeface="Times New Roman" panose="02020603050405020304" pitchFamily="18" charset="0"/>
              </a:rPr>
              <a:t>    Regulatory </a:t>
            </a:r>
            <a:r>
              <a:rPr lang="en-IN" sz="3800" b="1" dirty="0">
                <a:latin typeface="Times New Roman" panose="02020603050405020304" pitchFamily="18" charset="0"/>
                <a:cs typeface="Times New Roman" panose="02020603050405020304" pitchFamily="18" charset="0"/>
              </a:rPr>
              <a:t>authorities interface with </a:t>
            </a:r>
            <a:r>
              <a:rPr lang="en-IN" sz="3800" b="1" dirty="0" smtClean="0">
                <a:latin typeface="Times New Roman" panose="02020603050405020304" pitchFamily="18" charset="0"/>
                <a:cs typeface="Times New Roman" panose="02020603050405020304" pitchFamily="18" charset="0"/>
              </a:rPr>
              <a:t>GoI </a:t>
            </a:r>
            <a:endParaRPr lang="en-IN"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146221" y="1731294"/>
            <a:ext cx="9259909" cy="4751503"/>
          </a:xfrm>
        </p:spPr>
        <p:txBody>
          <a:bodyPr rtlCol="0">
            <a:normAutofit/>
          </a:bodyPr>
          <a:lstStyle/>
          <a:p>
            <a:pPr>
              <a:defRPr/>
            </a:pPr>
            <a:r>
              <a:rPr lang="en-US" sz="2400" dirty="0" smtClean="0">
                <a:latin typeface="Times New Roman" panose="02020603050405020304" pitchFamily="18" charset="0"/>
                <a:cs typeface="Times New Roman" panose="02020603050405020304" pitchFamily="18" charset="0"/>
              </a:rPr>
              <a:t>Prescription of rules on eligibility, terms &amp; conditions</a:t>
            </a:r>
          </a:p>
          <a:p>
            <a:pPr>
              <a:defRPr/>
            </a:pPr>
            <a:r>
              <a:rPr lang="en-US" sz="2400" dirty="0" smtClean="0">
                <a:latin typeface="Times New Roman" panose="02020603050405020304" pitchFamily="18" charset="0"/>
                <a:cs typeface="Times New Roman" panose="02020603050405020304" pitchFamily="18" charset="0"/>
              </a:rPr>
              <a:t>Process of appointment/removal</a:t>
            </a:r>
          </a:p>
          <a:p>
            <a:pPr>
              <a:defRPr/>
            </a:pPr>
            <a:r>
              <a:rPr lang="en-US" sz="2400" dirty="0" smtClean="0">
                <a:latin typeface="Times New Roman" panose="02020603050405020304" pitchFamily="18" charset="0"/>
                <a:cs typeface="Times New Roman" panose="02020603050405020304" pitchFamily="18" charset="0"/>
              </a:rPr>
              <a:t>Source and application of funds &amp; audit  </a:t>
            </a:r>
          </a:p>
          <a:p>
            <a:pPr>
              <a:defRPr/>
            </a:pPr>
            <a:r>
              <a:rPr lang="en-US" sz="2400" dirty="0" smtClean="0">
                <a:latin typeface="Times New Roman" panose="02020603050405020304" pitchFamily="18" charset="0"/>
                <a:cs typeface="Times New Roman" panose="02020603050405020304" pitchFamily="18" charset="0"/>
              </a:rPr>
              <a:t>Integrity enforcement in </a:t>
            </a:r>
            <a:r>
              <a:rPr lang="en-US" sz="2400" dirty="0" err="1" smtClean="0">
                <a:latin typeface="Times New Roman" panose="02020603050405020304" pitchFamily="18" charset="0"/>
                <a:cs typeface="Times New Roman" panose="02020603050405020304" pitchFamily="18" charset="0"/>
              </a:rPr>
              <a:t>SRAs</a:t>
            </a:r>
            <a:endParaRPr lang="en-US" sz="2400" dirty="0" smtClean="0">
              <a:latin typeface="Times New Roman" panose="02020603050405020304" pitchFamily="18" charset="0"/>
              <a:cs typeface="Times New Roman" panose="02020603050405020304" pitchFamily="18" charset="0"/>
            </a:endParaRPr>
          </a:p>
          <a:p>
            <a:pPr>
              <a:defRPr/>
            </a:pPr>
            <a:r>
              <a:rPr lang="en-US" sz="2400" dirty="0" smtClean="0">
                <a:latin typeface="Times New Roman" panose="02020603050405020304" pitchFamily="18" charset="0"/>
                <a:cs typeface="Times New Roman" panose="02020603050405020304" pitchFamily="18" charset="0"/>
              </a:rPr>
              <a:t>Facilitation of parliamentary interface</a:t>
            </a:r>
          </a:p>
          <a:p>
            <a:pPr>
              <a:defRPr/>
            </a:pPr>
            <a:r>
              <a:rPr lang="en-US" sz="2400" dirty="0" smtClean="0">
                <a:latin typeface="Times New Roman" panose="02020603050405020304" pitchFamily="18" charset="0"/>
                <a:cs typeface="Times New Roman" panose="02020603050405020304" pitchFamily="18" charset="0"/>
              </a:rPr>
              <a:t>Interaction with foreign governments</a:t>
            </a:r>
          </a:p>
          <a:p>
            <a:pPr>
              <a:defRPr/>
            </a:pPr>
            <a:r>
              <a:rPr lang="en-US" sz="2400" dirty="0" smtClean="0">
                <a:latin typeface="Times New Roman" panose="02020603050405020304" pitchFamily="18" charset="0"/>
                <a:cs typeface="Times New Roman" panose="02020603050405020304" pitchFamily="18" charset="0"/>
              </a:rPr>
              <a:t>Regulation of entities owned by government</a:t>
            </a:r>
          </a:p>
          <a:p>
            <a:pPr>
              <a:defRPr/>
            </a:pPr>
            <a:r>
              <a:rPr lang="en-US" sz="2400" dirty="0" smtClean="0">
                <a:latin typeface="Times New Roman" panose="02020603050405020304" pitchFamily="18" charset="0"/>
                <a:cs typeface="Times New Roman" panose="02020603050405020304" pitchFamily="18" charset="0"/>
              </a:rPr>
              <a:t>Miscellaneous</a:t>
            </a:r>
          </a:p>
          <a:p>
            <a:pPr lvl="1">
              <a:defRPr/>
            </a:pPr>
            <a:r>
              <a:rPr lang="en-US" dirty="0" smtClean="0">
                <a:latin typeface="Times New Roman" panose="02020603050405020304" pitchFamily="18" charset="0"/>
                <a:cs typeface="Times New Roman" panose="02020603050405020304" pitchFamily="18" charset="0"/>
              </a:rPr>
              <a:t> VIP correspondence/public grievance redressal</a:t>
            </a:r>
          </a:p>
          <a:p>
            <a:pPr lvl="1">
              <a:defRPr/>
            </a:pPr>
            <a:r>
              <a:rPr lang="en-US" dirty="0" smtClean="0">
                <a:latin typeface="Times New Roman" panose="02020603050405020304" pitchFamily="18" charset="0"/>
                <a:cs typeface="Times New Roman" panose="02020603050405020304" pitchFamily="18" charset="0"/>
              </a:rPr>
              <a:t> Administrative matters like foreign visits</a:t>
            </a:r>
            <a:endParaRPr lang="en-IN" dirty="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78F2B43-7E02-49C3-A0EC-9D5582FF5F62}" type="slidenum">
              <a:rPr lang="en-US" smtClean="0"/>
              <a:pPr/>
              <a:t>24</a:t>
            </a:fld>
            <a:endParaRPr lang="en-US"/>
          </a:p>
        </p:txBody>
      </p:sp>
    </p:spTree>
    <p:extLst>
      <p:ext uri="{BB962C8B-B14F-4D97-AF65-F5344CB8AC3E}">
        <p14:creationId xmlns:p14="http://schemas.microsoft.com/office/powerpoint/2010/main" xmlns="" val="25529340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03427"/>
            <a:ext cx="10972800" cy="799073"/>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The </a:t>
            </a:r>
            <a:r>
              <a:rPr lang="en-US" sz="3800" b="1" dirty="0">
                <a:latin typeface="Times New Roman" panose="02020603050405020304" pitchFamily="18" charset="0"/>
                <a:cs typeface="Times New Roman" panose="02020603050405020304" pitchFamily="18" charset="0"/>
              </a:rPr>
              <a:t>C</a:t>
            </a:r>
            <a:r>
              <a:rPr lang="en-US" sz="3800" b="1" dirty="0" smtClean="0">
                <a:latin typeface="Times New Roman" panose="02020603050405020304" pitchFamily="18" charset="0"/>
                <a:cs typeface="Times New Roman" panose="02020603050405020304" pitchFamily="18" charset="0"/>
              </a:rPr>
              <a:t>ontract</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89303" y="1663392"/>
            <a:ext cx="10323490" cy="4351338"/>
          </a:xfrm>
        </p:spPr>
        <p:txBody>
          <a:bodyPr>
            <a:normAutofit/>
          </a:bodyPr>
          <a:lstStyle/>
          <a:p>
            <a:r>
              <a:rPr lang="en-US" sz="2400" dirty="0" smtClean="0">
                <a:latin typeface="Times New Roman" panose="02020603050405020304" pitchFamily="18" charset="0"/>
                <a:cs typeface="Times New Roman" panose="02020603050405020304" pitchFamily="18" charset="0"/>
              </a:rPr>
              <a:t>The law or the executive order is the contract between principal and agent</a:t>
            </a:r>
          </a:p>
          <a:p>
            <a:r>
              <a:rPr lang="en-US" sz="2400" dirty="0" smtClean="0">
                <a:latin typeface="Times New Roman" panose="02020603050405020304" pitchFamily="18" charset="0"/>
                <a:cs typeface="Times New Roman" panose="02020603050405020304" pitchFamily="18" charset="0"/>
              </a:rPr>
              <a:t>The critical components: </a:t>
            </a:r>
          </a:p>
          <a:p>
            <a:pPr lvl="1"/>
            <a:r>
              <a:rPr lang="en-US" dirty="0" smtClean="0">
                <a:latin typeface="Times New Roman" panose="02020603050405020304" pitchFamily="18" charset="0"/>
                <a:cs typeface="Times New Roman" panose="02020603050405020304" pitchFamily="18" charset="0"/>
              </a:rPr>
              <a:t>Objectives </a:t>
            </a:r>
          </a:p>
          <a:p>
            <a:pPr lvl="1"/>
            <a:r>
              <a:rPr lang="en-US" dirty="0">
                <a:latin typeface="Times New Roman" panose="02020603050405020304" pitchFamily="18" charset="0"/>
                <a:cs typeface="Times New Roman" panose="02020603050405020304" pitchFamily="18" charset="0"/>
              </a:rPr>
              <a:t>P</a:t>
            </a:r>
            <a:r>
              <a:rPr lang="en-US" dirty="0" smtClean="0">
                <a:latin typeface="Times New Roman" panose="02020603050405020304" pitchFamily="18" charset="0"/>
                <a:cs typeface="Times New Roman" panose="02020603050405020304" pitchFamily="18" charset="0"/>
              </a:rPr>
              <a:t>owers given to the agent and  </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A</a:t>
            </a:r>
            <a:r>
              <a:rPr lang="en-US" dirty="0" smtClean="0">
                <a:latin typeface="Times New Roman" panose="02020603050405020304" pitchFamily="18" charset="0"/>
                <a:cs typeface="Times New Roman" panose="02020603050405020304" pitchFamily="18" charset="0"/>
              </a:rPr>
              <a:t>ccountability mechanisms and governance arrangements</a:t>
            </a:r>
          </a:p>
          <a:p>
            <a:r>
              <a:rPr lang="en-US" sz="2400" dirty="0" smtClean="0">
                <a:latin typeface="Times New Roman" panose="02020603050405020304" pitchFamily="18" charset="0"/>
                <a:cs typeface="Times New Roman" panose="02020603050405020304" pitchFamily="18" charset="0"/>
              </a:rPr>
              <a:t>Too many existing laws and executive orders lack these three components</a:t>
            </a:r>
          </a:p>
        </p:txBody>
      </p:sp>
      <p:sp>
        <p:nvSpPr>
          <p:cNvPr id="6" name="Slide Number Placeholder 5"/>
          <p:cNvSpPr>
            <a:spLocks noGrp="1"/>
          </p:cNvSpPr>
          <p:nvPr>
            <p:ph type="sldNum" sz="quarter" idx="12"/>
          </p:nvPr>
        </p:nvSpPr>
        <p:spPr/>
        <p:txBody>
          <a:bodyPr/>
          <a:lstStyle/>
          <a:p>
            <a:fld id="{778F2B43-7E02-49C3-A0EC-9D5582FF5F62}" type="slidenum">
              <a:rPr lang="en-US" smtClean="0"/>
              <a:pPr/>
              <a:t>25</a:t>
            </a:fld>
            <a:endParaRPr lang="en-US"/>
          </a:p>
        </p:txBody>
      </p:sp>
    </p:spTree>
    <p:extLst>
      <p:ext uri="{BB962C8B-B14F-4D97-AF65-F5344CB8AC3E}">
        <p14:creationId xmlns:p14="http://schemas.microsoft.com/office/powerpoint/2010/main" xmlns="" val="246403438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a:solidFill>
                  <a:srgbClr val="000000">
                    <a:lumMod val="75000"/>
                    <a:lumOff val="25000"/>
                  </a:srgbClr>
                </a:solidFill>
                <a:latin typeface="Times New Roman"/>
                <a:cs typeface="Times New Roman"/>
              </a:rPr>
              <a:t>FSLRC Model</a:t>
            </a:r>
            <a:endParaRPr lang="en-US" sz="3800" b="1"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en-US" sz="2400" dirty="0" err="1">
                <a:latin typeface="Times New Roman"/>
                <a:cs typeface="Times New Roman"/>
              </a:rPr>
              <a:t>Recognising</a:t>
            </a:r>
            <a:r>
              <a:rPr lang="en-US" sz="2400" dirty="0">
                <a:latin typeface="Times New Roman"/>
                <a:cs typeface="Times New Roman"/>
              </a:rPr>
              <a:t> </a:t>
            </a:r>
            <a:r>
              <a:rPr lang="en-US" sz="2400" dirty="0" smtClean="0">
                <a:latin typeface="Times New Roman"/>
                <a:cs typeface="Times New Roman"/>
              </a:rPr>
              <a:t>expansive </a:t>
            </a:r>
            <a:r>
              <a:rPr lang="en-US" sz="2400" dirty="0">
                <a:latin typeface="Times New Roman"/>
                <a:cs typeface="Times New Roman"/>
              </a:rPr>
              <a:t>powers of regulators, the Financial Sector Legislative Reforms Commission led by Justice B.N. </a:t>
            </a:r>
            <a:r>
              <a:rPr lang="en-US" sz="2400" dirty="0" err="1">
                <a:latin typeface="Times New Roman"/>
                <a:cs typeface="Times New Roman"/>
              </a:rPr>
              <a:t>Srikrishna</a:t>
            </a:r>
            <a:r>
              <a:rPr lang="en-US" sz="2400" dirty="0">
                <a:latin typeface="Times New Roman"/>
                <a:cs typeface="Times New Roman"/>
              </a:rPr>
              <a:t> recommended a model for separating the quasi-judicial powers of the regulator from its executive and quasi-legislative </a:t>
            </a:r>
            <a:r>
              <a:rPr lang="en-US" sz="2400" dirty="0" smtClean="0">
                <a:latin typeface="Times New Roman"/>
                <a:cs typeface="Times New Roman"/>
              </a:rPr>
              <a:t>powers</a:t>
            </a:r>
            <a:endParaRPr lang="en-US" sz="2400" dirty="0">
              <a:latin typeface="Times New Roman"/>
              <a:cs typeface="Times New Roman"/>
            </a:endParaRPr>
          </a:p>
          <a:p>
            <a:pPr marL="0" indent="0" algn="ctr">
              <a:buNone/>
            </a:pPr>
            <a:endParaRPr lang="en-US" sz="2400" dirty="0" smtClean="0">
              <a:latin typeface="Times New Roman"/>
              <a:cs typeface="Times New Roman"/>
            </a:endParaRPr>
          </a:p>
          <a:p>
            <a:pPr marL="0" indent="0" algn="ctr">
              <a:buNone/>
            </a:pPr>
            <a:r>
              <a:rPr lang="en-US" sz="2400" dirty="0" smtClean="0">
                <a:latin typeface="Times New Roman"/>
                <a:cs typeface="Times New Roman"/>
              </a:rPr>
              <a:t>“</a:t>
            </a:r>
            <a:r>
              <a:rPr lang="en-US" sz="2400" i="1" dirty="0">
                <a:latin typeface="Times New Roman"/>
                <a:cs typeface="Times New Roman"/>
              </a:rPr>
              <a:t>Once an investigation has taken place, and the supervisory team within a regulator believes there have been violations, the principles of public administration suggest that the actual order should be written by disinterested party</a:t>
            </a:r>
            <a:r>
              <a:rPr lang="en-US" sz="2400" i="1" dirty="0" smtClean="0">
                <a:latin typeface="Times New Roman"/>
                <a:cs typeface="Times New Roman"/>
              </a:rPr>
              <a:t>.</a:t>
            </a:r>
            <a:endParaRPr lang="en-US" sz="2400" i="1" dirty="0">
              <a:latin typeface="Times New Roman"/>
              <a:cs typeface="Times New Roman"/>
            </a:endParaRPr>
          </a:p>
          <a:p>
            <a:pPr marL="0" indent="0" algn="ctr">
              <a:buNone/>
            </a:pPr>
            <a:r>
              <a:rPr lang="en-US" sz="2400" i="1" dirty="0" smtClean="0">
                <a:latin typeface="Times New Roman"/>
                <a:cs typeface="Times New Roman"/>
              </a:rPr>
              <a:t>… </a:t>
            </a:r>
            <a:r>
              <a:rPr lang="en-US" sz="2400" i="1" dirty="0">
                <a:latin typeface="Times New Roman"/>
                <a:cs typeface="Times New Roman"/>
              </a:rPr>
              <a:t>A systematic process would operate within the regulator, where administrative law officers and the administrative law member would be presented with evidence and write </a:t>
            </a:r>
            <a:r>
              <a:rPr lang="en-US" sz="2400" i="1" dirty="0" smtClean="0">
                <a:latin typeface="Times New Roman"/>
                <a:cs typeface="Times New Roman"/>
              </a:rPr>
              <a:t>orders”</a:t>
            </a:r>
            <a:endParaRPr lang="en-US" sz="2400" i="1" dirty="0">
              <a:latin typeface="Times New Roman"/>
              <a:cs typeface="Times New Roman"/>
            </a:endParaRP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778F2B43-7E02-49C3-A0EC-9D5582FF5F62}" type="slidenum">
              <a:rPr lang="en-US" smtClean="0"/>
              <a:pPr/>
              <a:t>26</a:t>
            </a:fld>
            <a:endParaRPr lang="en-US"/>
          </a:p>
        </p:txBody>
      </p:sp>
    </p:spTree>
    <p:extLst>
      <p:ext uri="{BB962C8B-B14F-4D97-AF65-F5344CB8AC3E}">
        <p14:creationId xmlns:p14="http://schemas.microsoft.com/office/powerpoint/2010/main" xmlns="" val="138543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a:cs typeface="Times New Roman"/>
              </a:rPr>
              <a:t>FSLRC Model</a:t>
            </a:r>
            <a:endParaRPr lang="en-US" sz="3800" b="1" dirty="0">
              <a:latin typeface="Times New Roman"/>
              <a:cs typeface="Times New Roman"/>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a:cs typeface="Times New Roman"/>
              </a:rPr>
              <a:t>Financial Regulators will have a separate wing which will perform only quasi-judicial functions</a:t>
            </a:r>
          </a:p>
          <a:p>
            <a:pPr algn="just"/>
            <a:r>
              <a:rPr lang="en-US" sz="2400" dirty="0" smtClean="0">
                <a:latin typeface="Times New Roman"/>
                <a:cs typeface="Times New Roman"/>
              </a:rPr>
              <a:t>Administrative law wing will be headed by a member of the board and will be accountable only to that member</a:t>
            </a:r>
          </a:p>
          <a:p>
            <a:pPr algn="just"/>
            <a:r>
              <a:rPr lang="en-US" sz="2400" dirty="0" smtClean="0">
                <a:latin typeface="Times New Roman"/>
                <a:cs typeface="Times New Roman"/>
              </a:rPr>
              <a:t>Members of administrative law wing will not perform any function other than the quasi-judicial functions such as levying penalties, granting and rejecting applications for licenses, etc.</a:t>
            </a:r>
          </a:p>
          <a:p>
            <a:pPr algn="just"/>
            <a:r>
              <a:rPr lang="en-US" sz="2400" dirty="0" smtClean="0">
                <a:latin typeface="Times New Roman"/>
                <a:cs typeface="Times New Roman"/>
              </a:rPr>
              <a:t>Investigation is conducted by other officers who present the information to the administrative law officers to make an impartial decision on the basis of the information collected</a:t>
            </a:r>
          </a:p>
        </p:txBody>
      </p:sp>
      <p:sp>
        <p:nvSpPr>
          <p:cNvPr id="4" name="Slide Number Placeholder 3"/>
          <p:cNvSpPr>
            <a:spLocks noGrp="1"/>
          </p:cNvSpPr>
          <p:nvPr>
            <p:ph type="sldNum" sz="quarter" idx="12"/>
          </p:nvPr>
        </p:nvSpPr>
        <p:spPr/>
        <p:txBody>
          <a:bodyPr/>
          <a:lstStyle/>
          <a:p>
            <a:fld id="{778F2B43-7E02-49C3-A0EC-9D5582FF5F62}" type="slidenum">
              <a:rPr lang="en-US" smtClean="0"/>
              <a:pPr/>
              <a:t>27</a:t>
            </a:fld>
            <a:endParaRPr lang="en-US"/>
          </a:p>
        </p:txBody>
      </p:sp>
    </p:spTree>
    <p:extLst>
      <p:ext uri="{BB962C8B-B14F-4D97-AF65-F5344CB8AC3E}">
        <p14:creationId xmlns:p14="http://schemas.microsoft.com/office/powerpoint/2010/main" xmlns="" val="2530082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a:cs typeface="Times New Roman"/>
              </a:rPr>
              <a:t>FSLRC Model</a:t>
            </a:r>
            <a:endParaRPr lang="en-US" sz="3800" b="1" dirty="0">
              <a:latin typeface="Times New Roman"/>
              <a:cs typeface="Times New Roman"/>
            </a:endParaRPr>
          </a:p>
        </p:txBody>
      </p:sp>
      <p:sp>
        <p:nvSpPr>
          <p:cNvPr id="3" name="Content Placeholder 2"/>
          <p:cNvSpPr>
            <a:spLocks noGrp="1"/>
          </p:cNvSpPr>
          <p:nvPr>
            <p:ph idx="1"/>
          </p:nvPr>
        </p:nvSpPr>
        <p:spPr>
          <a:xfrm>
            <a:off x="838200" y="1825624"/>
            <a:ext cx="10515600" cy="4560427"/>
          </a:xfrm>
        </p:spPr>
        <p:txBody>
          <a:bodyPr>
            <a:normAutofit fontScale="92500" lnSpcReduction="20000"/>
          </a:bodyPr>
          <a:lstStyle/>
          <a:p>
            <a:pPr algn="just"/>
            <a:r>
              <a:rPr lang="en-US" sz="2600" dirty="0" smtClean="0">
                <a:latin typeface="Times New Roman"/>
                <a:cs typeface="Times New Roman"/>
              </a:rPr>
              <a:t>Standard of show-cause notices:</a:t>
            </a:r>
          </a:p>
          <a:p>
            <a:pPr lvl="1" algn="just"/>
            <a:r>
              <a:rPr lang="en-US" sz="2600" dirty="0">
                <a:latin typeface="Times New Roman"/>
                <a:cs typeface="Times New Roman"/>
              </a:rPr>
              <a:t>Must contain the action proposed to be taken by the regulator and the effect of such action</a:t>
            </a:r>
          </a:p>
          <a:p>
            <a:pPr lvl="1" algn="just"/>
            <a:r>
              <a:rPr lang="en-US" sz="2600" dirty="0">
                <a:latin typeface="Times New Roman"/>
                <a:cs typeface="Times New Roman"/>
              </a:rPr>
              <a:t>Must contain the information on the basis of which the allegation is made </a:t>
            </a:r>
            <a:endParaRPr lang="en-US" sz="2600" dirty="0" smtClean="0">
              <a:latin typeface="Times New Roman"/>
              <a:cs typeface="Times New Roman"/>
            </a:endParaRPr>
          </a:p>
          <a:p>
            <a:pPr lvl="1" algn="just"/>
            <a:r>
              <a:rPr lang="en-US" sz="2600" dirty="0" smtClean="0">
                <a:latin typeface="Times New Roman"/>
                <a:cs typeface="Times New Roman"/>
              </a:rPr>
              <a:t>Must give an opportunity to make representations before the administrative law wing</a:t>
            </a:r>
          </a:p>
          <a:p>
            <a:pPr marL="228600" lvl="1" algn="just">
              <a:spcBef>
                <a:spcPts val="1000"/>
              </a:spcBef>
            </a:pPr>
            <a:r>
              <a:rPr lang="en-US" sz="2600" dirty="0">
                <a:latin typeface="Times New Roman"/>
                <a:cs typeface="Times New Roman"/>
              </a:rPr>
              <a:t>Must </a:t>
            </a:r>
            <a:r>
              <a:rPr lang="en-US" sz="2600" dirty="0" smtClean="0">
                <a:latin typeface="Times New Roman"/>
                <a:cs typeface="Times New Roman"/>
              </a:rPr>
              <a:t>give to the person investigated access to any </a:t>
            </a:r>
            <a:r>
              <a:rPr lang="en-US" sz="2600" dirty="0">
                <a:latin typeface="Times New Roman"/>
                <a:cs typeface="Times New Roman"/>
              </a:rPr>
              <a:t>exonerating material which can be used in </a:t>
            </a:r>
            <a:r>
              <a:rPr lang="en-US" sz="2600" dirty="0" smtClean="0">
                <a:latin typeface="Times New Roman"/>
                <a:cs typeface="Times New Roman"/>
              </a:rPr>
              <a:t>her own defense</a:t>
            </a:r>
          </a:p>
          <a:p>
            <a:pPr marL="228600" lvl="1" algn="just">
              <a:spcBef>
                <a:spcPts val="1000"/>
              </a:spcBef>
            </a:pPr>
            <a:r>
              <a:rPr lang="en-US" sz="2600" dirty="0" smtClean="0">
                <a:latin typeface="Times New Roman"/>
                <a:cs typeface="Times New Roman"/>
              </a:rPr>
              <a:t>Standard of orders passed by regulators:</a:t>
            </a:r>
          </a:p>
          <a:p>
            <a:pPr marL="685800" lvl="2" algn="just">
              <a:spcBef>
                <a:spcPts val="1000"/>
              </a:spcBef>
            </a:pPr>
            <a:r>
              <a:rPr lang="en-US" sz="2600" dirty="0" smtClean="0">
                <a:latin typeface="Times New Roman"/>
                <a:cs typeface="Times New Roman"/>
              </a:rPr>
              <a:t>Must take only that action which was proposed in the show-cause notice</a:t>
            </a:r>
          </a:p>
          <a:p>
            <a:pPr marL="685800" lvl="2" algn="just">
              <a:spcBef>
                <a:spcPts val="1000"/>
              </a:spcBef>
            </a:pPr>
            <a:r>
              <a:rPr lang="en-US" sz="2600" dirty="0" smtClean="0">
                <a:latin typeface="Times New Roman"/>
                <a:cs typeface="Times New Roman"/>
              </a:rPr>
              <a:t>Must inform the person against whom it is passed of the right to appeal against it and the time-limit for making such appeal</a:t>
            </a:r>
          </a:p>
          <a:p>
            <a:pPr marL="685800" lvl="2" algn="just">
              <a:spcBef>
                <a:spcPts val="1000"/>
              </a:spcBef>
            </a:pPr>
            <a:r>
              <a:rPr lang="en-US" sz="2600" dirty="0" smtClean="0">
                <a:latin typeface="Times New Roman"/>
                <a:cs typeface="Times New Roman"/>
              </a:rPr>
              <a:t>Must state the material relied upon in making the order</a:t>
            </a:r>
          </a:p>
          <a:p>
            <a:pPr marL="685800" lvl="2">
              <a:spcBef>
                <a:spcPts val="1000"/>
              </a:spcBef>
            </a:pPr>
            <a:endParaRPr lang="en-US" sz="2400" dirty="0">
              <a:latin typeface="Times New Roman"/>
              <a:cs typeface="Times New Roman"/>
            </a:endParaRPr>
          </a:p>
          <a:p>
            <a:endParaRPr lang="en-US" dirty="0" smtClean="0">
              <a:latin typeface="Times New Roman"/>
              <a:cs typeface="Times New Roman"/>
            </a:endParaRPr>
          </a:p>
          <a:p>
            <a:pPr marL="457200" lvl="1" indent="0">
              <a:buNone/>
            </a:pPr>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778F2B43-7E02-49C3-A0EC-9D5582FF5F62}" type="slidenum">
              <a:rPr lang="en-US" smtClean="0"/>
              <a:pPr/>
              <a:t>28</a:t>
            </a:fld>
            <a:endParaRPr lang="en-US"/>
          </a:p>
        </p:txBody>
      </p:sp>
    </p:spTree>
    <p:extLst>
      <p:ext uri="{BB962C8B-B14F-4D97-AF65-F5344CB8AC3E}">
        <p14:creationId xmlns:p14="http://schemas.microsoft.com/office/powerpoint/2010/main" xmlns="" val="19334590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a:cs typeface="Times New Roman"/>
              </a:rPr>
              <a:t>International examples</a:t>
            </a:r>
            <a:endParaRPr lang="en-US" sz="3800" b="1" dirty="0">
              <a:latin typeface="Times New Roman"/>
              <a:cs typeface="Times New Roman"/>
            </a:endParaRPr>
          </a:p>
        </p:txBody>
      </p:sp>
      <p:sp>
        <p:nvSpPr>
          <p:cNvPr id="3" name="Content Placeholder 2"/>
          <p:cNvSpPr>
            <a:spLocks noGrp="1"/>
          </p:cNvSpPr>
          <p:nvPr>
            <p:ph idx="1"/>
          </p:nvPr>
        </p:nvSpPr>
        <p:spPr/>
        <p:txBody>
          <a:bodyPr>
            <a:normAutofit lnSpcReduction="10000"/>
          </a:bodyPr>
          <a:lstStyle/>
          <a:p>
            <a:r>
              <a:rPr lang="en-US" sz="2400" dirty="0" smtClean="0">
                <a:latin typeface="Times New Roman"/>
                <a:cs typeface="Times New Roman"/>
              </a:rPr>
              <a:t>Processes in the UK:</a:t>
            </a:r>
          </a:p>
          <a:p>
            <a:pPr lvl="1" algn="just"/>
            <a:r>
              <a:rPr lang="en-US" dirty="0" smtClean="0">
                <a:latin typeface="Times New Roman"/>
                <a:cs typeface="Times New Roman"/>
              </a:rPr>
              <a:t>Appointment of investigator – notice of appointment will be given to the firm under investigation</a:t>
            </a:r>
          </a:p>
          <a:p>
            <a:pPr lvl="1" algn="just"/>
            <a:r>
              <a:rPr lang="en-US" dirty="0" smtClean="0">
                <a:latin typeface="Times New Roman"/>
                <a:cs typeface="Times New Roman"/>
              </a:rPr>
              <a:t>Investigator investigates – investigation report will be reviewed by an internal lawyer who was not part of the investigation</a:t>
            </a:r>
          </a:p>
          <a:p>
            <a:pPr lvl="1" algn="just"/>
            <a:r>
              <a:rPr lang="en-US" dirty="0" smtClean="0">
                <a:latin typeface="Times New Roman"/>
                <a:cs typeface="Times New Roman"/>
              </a:rPr>
              <a:t>If any action is proposed, then matter referred to a Regulatory Decisions Committee (RDC). Persons who participated in the investigation cannot be members of RDC</a:t>
            </a:r>
          </a:p>
          <a:p>
            <a:pPr lvl="1" algn="just"/>
            <a:r>
              <a:rPr lang="en-US" dirty="0" smtClean="0">
                <a:latin typeface="Times New Roman"/>
                <a:cs typeface="Times New Roman"/>
              </a:rPr>
              <a:t>Firm under investigation may make representations to the RDC</a:t>
            </a:r>
          </a:p>
          <a:p>
            <a:pPr lvl="1" algn="just"/>
            <a:r>
              <a:rPr lang="en-US" dirty="0" smtClean="0">
                <a:latin typeface="Times New Roman"/>
                <a:cs typeface="Times New Roman"/>
              </a:rPr>
              <a:t>If further action is proposed, then a decision notice is issued which can be challenged before the Tribunal</a:t>
            </a:r>
          </a:p>
          <a:p>
            <a:pPr lvl="1" algn="just"/>
            <a:r>
              <a:rPr lang="en-US" dirty="0" smtClean="0">
                <a:latin typeface="Times New Roman"/>
                <a:cs typeface="Times New Roman"/>
              </a:rPr>
              <a:t>If no appeal is made or if the Tribunal confirms the notice, Regulator can take the proposed action</a:t>
            </a:r>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fld id="{778F2B43-7E02-49C3-A0EC-9D5582FF5F62}" type="slidenum">
              <a:rPr lang="en-US" smtClean="0"/>
              <a:pPr/>
              <a:t>29</a:t>
            </a:fld>
            <a:endParaRPr lang="en-US"/>
          </a:p>
        </p:txBody>
      </p:sp>
    </p:spTree>
    <p:extLst>
      <p:ext uri="{BB962C8B-B14F-4D97-AF65-F5344CB8AC3E}">
        <p14:creationId xmlns:p14="http://schemas.microsoft.com/office/powerpoint/2010/main" xmlns="" val="1858081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3305"/>
            <a:ext cx="10515600" cy="923480"/>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Rationale for </a:t>
            </a:r>
            <a:r>
              <a:rPr lang="en-US" sz="3800" b="1" dirty="0" err="1" smtClean="0">
                <a:latin typeface="Times New Roman" panose="02020603050405020304" pitchFamily="18" charset="0"/>
                <a:cs typeface="Times New Roman" panose="02020603050405020304" pitchFamily="18" charset="0"/>
              </a:rPr>
              <a:t>SRAs</a:t>
            </a:r>
            <a:r>
              <a:rPr lang="en-US" sz="3800" b="1" dirty="0" smtClean="0">
                <a:latin typeface="Times New Roman" panose="02020603050405020304" pitchFamily="18" charset="0"/>
                <a:cs typeface="Times New Roman" panose="02020603050405020304" pitchFamily="18" charset="0"/>
              </a:rPr>
              <a:t> I</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26309" y="1416676"/>
            <a:ext cx="11190435" cy="5225971"/>
          </a:xfrm>
        </p:spPr>
        <p:txBody>
          <a:bodyPr>
            <a:normAutofit lnSpcReduction="10000"/>
          </a:bodyPr>
          <a:lstStyle/>
          <a:p>
            <a:pPr algn="just"/>
            <a:r>
              <a:rPr lang="en-US" sz="2400" dirty="0" smtClean="0">
                <a:latin typeface="Times New Roman" panose="02020603050405020304" pitchFamily="18" charset="0"/>
                <a:cs typeface="Times New Roman" panose="02020603050405020304" pitchFamily="18" charset="0"/>
              </a:rPr>
              <a:t>Specialization</a:t>
            </a:r>
          </a:p>
          <a:p>
            <a:pPr lvl="1" algn="just"/>
            <a:r>
              <a:rPr lang="en-US" dirty="0" smtClean="0">
                <a:latin typeface="Times New Roman" panose="02020603050405020304" pitchFamily="18" charset="0"/>
                <a:cs typeface="Times New Roman" panose="02020603050405020304" pitchFamily="18" charset="0"/>
              </a:rPr>
              <a:t>Privatization, increase in competition and liberalization of markets necessitated complex laws</a:t>
            </a:r>
          </a:p>
          <a:p>
            <a:pPr lvl="1" algn="just"/>
            <a:r>
              <a:rPr lang="en-US" dirty="0" smtClean="0">
                <a:latin typeface="Times New Roman" panose="02020603050405020304" pitchFamily="18" charset="0"/>
                <a:cs typeface="Times New Roman" panose="02020603050405020304" pitchFamily="18" charset="0"/>
              </a:rPr>
              <a:t>Regulation no longer a matter for generalists</a:t>
            </a:r>
          </a:p>
          <a:p>
            <a:pPr lvl="1" algn="just"/>
            <a:r>
              <a:rPr lang="en-US" dirty="0">
                <a:latin typeface="Times New Roman" panose="02020603050405020304" pitchFamily="18" charset="0"/>
                <a:cs typeface="Times New Roman" panose="02020603050405020304" pitchFamily="18" charset="0"/>
              </a:rPr>
              <a:t>As complexity increases, important to keep rules </a:t>
            </a:r>
            <a:r>
              <a:rPr lang="en-US" dirty="0" smtClean="0">
                <a:latin typeface="Times New Roman" panose="02020603050405020304" pitchFamily="18" charset="0"/>
                <a:cs typeface="Times New Roman" panose="02020603050405020304" pitchFamily="18" charset="0"/>
              </a:rPr>
              <a:t>malleable</a:t>
            </a:r>
          </a:p>
          <a:p>
            <a:pPr lvl="1" algn="just"/>
            <a:r>
              <a:rPr lang="en-US" dirty="0" smtClean="0">
                <a:latin typeface="Times New Roman" panose="02020603050405020304" pitchFamily="18" charset="0"/>
                <a:cs typeface="Times New Roman" panose="02020603050405020304" pitchFamily="18" charset="0"/>
              </a:rPr>
              <a:t>Detailed multi-stakeholders scrutiny and resourcefulness of industry necessitated that the rule maker is as resourceful</a:t>
            </a:r>
          </a:p>
          <a:p>
            <a:pPr algn="just"/>
            <a:r>
              <a:rPr lang="en-US" sz="2400" dirty="0" smtClean="0">
                <a:latin typeface="Times New Roman" panose="02020603050405020304" pitchFamily="18" charset="0"/>
                <a:cs typeface="Times New Roman" panose="02020603050405020304" pitchFamily="18" charset="0"/>
              </a:rPr>
              <a:t>Conflict of interest</a:t>
            </a:r>
          </a:p>
          <a:p>
            <a:pPr lvl="1" algn="just"/>
            <a:r>
              <a:rPr lang="en-US" dirty="0" smtClean="0">
                <a:latin typeface="Times New Roman" panose="02020603050405020304" pitchFamily="18" charset="0"/>
                <a:cs typeface="Times New Roman" panose="02020603050405020304" pitchFamily="18" charset="0"/>
              </a:rPr>
              <a:t>Classic example is that of the central bank as a monetary policy-making body, independent of the government</a:t>
            </a:r>
          </a:p>
          <a:p>
            <a:pPr lvl="1" algn="just"/>
            <a:r>
              <a:rPr lang="en-US" dirty="0" smtClean="0">
                <a:latin typeface="Times New Roman" panose="02020603050405020304" pitchFamily="18" charset="0"/>
                <a:cs typeface="Times New Roman" panose="02020603050405020304" pitchFamily="18" charset="0"/>
              </a:rPr>
              <a:t>Crucial in sectors where the private sector is competing with public sector enterprises</a:t>
            </a:r>
          </a:p>
          <a:p>
            <a:pPr lvl="1" algn="just"/>
            <a:r>
              <a:rPr lang="en-US" dirty="0" smtClean="0">
                <a:latin typeface="Times New Roman" panose="02020603050405020304" pitchFamily="18" charset="0"/>
                <a:cs typeface="Times New Roman" panose="02020603050405020304" pitchFamily="18" charset="0"/>
              </a:rPr>
              <a:t>Enforcement powers must be or at least perceived to be independent of political ideologies</a:t>
            </a:r>
          </a:p>
          <a:p>
            <a:pPr marL="350838" lvl="1" indent="0" algn="just">
              <a:buNone/>
            </a:pPr>
            <a:endParaRPr lang="en-US" dirty="0"/>
          </a:p>
        </p:txBody>
      </p:sp>
      <p:sp>
        <p:nvSpPr>
          <p:cNvPr id="5" name="Slide Number Placeholder 4"/>
          <p:cNvSpPr>
            <a:spLocks noGrp="1"/>
          </p:cNvSpPr>
          <p:nvPr>
            <p:ph type="sldNum" sz="quarter" idx="12"/>
          </p:nvPr>
        </p:nvSpPr>
        <p:spPr/>
        <p:txBody>
          <a:bodyPr/>
          <a:lstStyle/>
          <a:p>
            <a:fld id="{778F2B43-7E02-49C3-A0EC-9D5582FF5F62}" type="slidenum">
              <a:rPr lang="en-US" smtClean="0"/>
              <a:pPr/>
              <a:t>3</a:t>
            </a:fld>
            <a:endParaRPr lang="en-US"/>
          </a:p>
        </p:txBody>
      </p:sp>
    </p:spTree>
    <p:extLst>
      <p:ext uri="{BB962C8B-B14F-4D97-AF65-F5344CB8AC3E}">
        <p14:creationId xmlns:p14="http://schemas.microsoft.com/office/powerpoint/2010/main" xmlns="" val="31171502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a:cs typeface="Times New Roman"/>
              </a:rPr>
              <a:t>International examples</a:t>
            </a:r>
            <a:endParaRPr lang="en-US" sz="3800" b="1" dirty="0">
              <a:latin typeface="Times New Roman"/>
              <a:cs typeface="Times New Roman"/>
            </a:endParaRPr>
          </a:p>
        </p:txBody>
      </p:sp>
      <p:sp>
        <p:nvSpPr>
          <p:cNvPr id="3" name="Content Placeholder 2"/>
          <p:cNvSpPr>
            <a:spLocks noGrp="1"/>
          </p:cNvSpPr>
          <p:nvPr>
            <p:ph idx="1"/>
          </p:nvPr>
        </p:nvSpPr>
        <p:spPr/>
        <p:txBody>
          <a:bodyPr/>
          <a:lstStyle/>
          <a:p>
            <a:r>
              <a:rPr lang="en-US" sz="2400" dirty="0" smtClean="0">
                <a:latin typeface="Times New Roman"/>
                <a:cs typeface="Times New Roman"/>
              </a:rPr>
              <a:t>Processes in the US:</a:t>
            </a:r>
          </a:p>
          <a:p>
            <a:pPr lvl="1"/>
            <a:r>
              <a:rPr lang="en-US" dirty="0" smtClean="0">
                <a:latin typeface="Times New Roman"/>
                <a:cs typeface="Times New Roman"/>
              </a:rPr>
              <a:t>An enforcement process begins with a Wells Notice identifying the specific charges and offering an opportunity of representation</a:t>
            </a:r>
          </a:p>
          <a:p>
            <a:pPr lvl="1"/>
            <a:r>
              <a:rPr lang="en-US" dirty="0" smtClean="0">
                <a:latin typeface="Times New Roman"/>
                <a:cs typeface="Times New Roman"/>
              </a:rPr>
              <a:t>After investigation is complete, the Administrative Law Judge within a regulator to identify whether the allegations are true and issuing a decision</a:t>
            </a:r>
          </a:p>
          <a:p>
            <a:pPr lvl="1"/>
            <a:r>
              <a:rPr lang="en-US" dirty="0" smtClean="0">
                <a:latin typeface="Times New Roman"/>
                <a:cs typeface="Times New Roman"/>
              </a:rPr>
              <a:t>Administrative </a:t>
            </a:r>
            <a:r>
              <a:rPr lang="en-US" dirty="0">
                <a:latin typeface="Times New Roman"/>
                <a:cs typeface="Times New Roman"/>
              </a:rPr>
              <a:t>Law Judges are independent </a:t>
            </a:r>
            <a:r>
              <a:rPr lang="en-US" dirty="0" smtClean="0">
                <a:latin typeface="Times New Roman"/>
                <a:cs typeface="Times New Roman"/>
              </a:rPr>
              <a:t>judicial </a:t>
            </a:r>
            <a:r>
              <a:rPr lang="en-US" dirty="0">
                <a:latin typeface="Times New Roman"/>
                <a:cs typeface="Times New Roman"/>
              </a:rPr>
              <a:t>officers who in most cases conduct hearings and rule on allegations of </a:t>
            </a:r>
            <a:r>
              <a:rPr lang="en-US" dirty="0" smtClean="0">
                <a:latin typeface="Times New Roman"/>
                <a:cs typeface="Times New Roman"/>
              </a:rPr>
              <a:t>violations </a:t>
            </a:r>
            <a:r>
              <a:rPr lang="en-US" dirty="0">
                <a:latin typeface="Times New Roman"/>
                <a:cs typeface="Times New Roman"/>
              </a:rPr>
              <a:t>initiated by the Commission’s Division of Enforcement </a:t>
            </a:r>
          </a:p>
          <a:p>
            <a:endParaRPr lang="en-US" dirty="0" smtClean="0">
              <a:latin typeface="Times New Roman"/>
              <a:cs typeface="Times New Roman"/>
            </a:endParaRPr>
          </a:p>
          <a:p>
            <a:endParaRPr lang="en-US" dirty="0">
              <a:latin typeface="Times New Roman"/>
              <a:cs typeface="Times New Roman"/>
            </a:endParaRPr>
          </a:p>
        </p:txBody>
      </p:sp>
      <p:sp>
        <p:nvSpPr>
          <p:cNvPr id="4" name="Slide Number Placeholder 3"/>
          <p:cNvSpPr>
            <a:spLocks noGrp="1"/>
          </p:cNvSpPr>
          <p:nvPr>
            <p:ph type="sldNum" sz="quarter" idx="12"/>
          </p:nvPr>
        </p:nvSpPr>
        <p:spPr/>
        <p:txBody>
          <a:bodyPr/>
          <a:lstStyle/>
          <a:p>
            <a:fld id="{778F2B43-7E02-49C3-A0EC-9D5582FF5F62}" type="slidenum">
              <a:rPr lang="en-US" smtClean="0"/>
              <a:pPr/>
              <a:t>30</a:t>
            </a:fld>
            <a:endParaRPr lang="en-US"/>
          </a:p>
        </p:txBody>
      </p:sp>
    </p:spTree>
    <p:extLst>
      <p:ext uri="{BB962C8B-B14F-4D97-AF65-F5344CB8AC3E}">
        <p14:creationId xmlns:p14="http://schemas.microsoft.com/office/powerpoint/2010/main" xmlns="" val="22830011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0927" y="1452138"/>
            <a:ext cx="10515600" cy="4351338"/>
          </a:xfrm>
        </p:spPr>
        <p:txBody>
          <a:bodyPr>
            <a:noAutofit/>
          </a:bodyPr>
          <a:lstStyle/>
          <a:p>
            <a:pPr marL="0" indent="0" algn="ctr">
              <a:buNone/>
            </a:pPr>
            <a:endParaRPr lang="en-US" sz="8000" b="1" dirty="0" smtClean="0"/>
          </a:p>
          <a:p>
            <a:pPr marL="0" indent="0" algn="ctr">
              <a:buNone/>
            </a:pPr>
            <a:r>
              <a:rPr lang="en-US" sz="8000" b="1" dirty="0" smtClean="0">
                <a:latin typeface="Times New Roman" panose="02020603050405020304" pitchFamily="18" charset="0"/>
                <a:cs typeface="Times New Roman" panose="02020603050405020304" pitchFamily="18" charset="0"/>
              </a:rPr>
              <a:t>Thank you</a:t>
            </a:r>
            <a:endParaRPr lang="en-US" sz="8000" b="1"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78F2B43-7E02-49C3-A0EC-9D5582FF5F62}" type="slidenum">
              <a:rPr lang="en-US" smtClean="0"/>
              <a:pPr/>
              <a:t>31</a:t>
            </a:fld>
            <a:endParaRPr lang="en-US"/>
          </a:p>
        </p:txBody>
      </p:sp>
    </p:spTree>
    <p:extLst>
      <p:ext uri="{BB962C8B-B14F-4D97-AF65-F5344CB8AC3E}">
        <p14:creationId xmlns:p14="http://schemas.microsoft.com/office/powerpoint/2010/main" xmlns="" val="342047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1353800" cy="1206731"/>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Rationale for </a:t>
            </a:r>
            <a:r>
              <a:rPr lang="en-US" sz="3800" b="1" dirty="0" err="1" smtClean="0">
                <a:latin typeface="Times New Roman" panose="02020603050405020304" pitchFamily="18" charset="0"/>
                <a:cs typeface="Times New Roman" panose="02020603050405020304" pitchFamily="18" charset="0"/>
              </a:rPr>
              <a:t>SRAs</a:t>
            </a:r>
            <a:r>
              <a:rPr lang="en-US" sz="3800" b="1" dirty="0" smtClean="0">
                <a:latin typeface="Times New Roman" panose="02020603050405020304" pitchFamily="18" charset="0"/>
                <a:cs typeface="Times New Roman" panose="02020603050405020304" pitchFamily="18" charset="0"/>
              </a:rPr>
              <a:t> II</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2053182"/>
            <a:ext cx="10515600" cy="4303168"/>
          </a:xfrm>
        </p:spPr>
        <p:txBody>
          <a:bodyPr>
            <a:normAutofit/>
          </a:bodyPr>
          <a:lstStyle/>
          <a:p>
            <a:r>
              <a:rPr lang="en-US" sz="2400" dirty="0">
                <a:latin typeface="Times New Roman" panose="02020603050405020304" pitchFamily="18" charset="0"/>
                <a:cs typeface="Times New Roman" panose="02020603050405020304" pitchFamily="18" charset="0"/>
              </a:rPr>
              <a:t>Credible commitment </a:t>
            </a:r>
            <a:r>
              <a:rPr lang="en-US" sz="2400" dirty="0" smtClean="0">
                <a:latin typeface="Times New Roman" panose="02020603050405020304" pitchFamily="18" charset="0"/>
                <a:cs typeface="Times New Roman" panose="02020603050405020304" pitchFamily="18" charset="0"/>
              </a:rPr>
              <a:t>theory</a:t>
            </a:r>
            <a:endParaRPr lang="en-US" sz="2400"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Insulate policy decisions from political </a:t>
            </a:r>
            <a:r>
              <a:rPr lang="en-US" dirty="0" smtClean="0">
                <a:latin typeface="Times New Roman" panose="02020603050405020304" pitchFamily="18" charset="0"/>
                <a:cs typeface="Times New Roman" panose="02020603050405020304" pitchFamily="18" charset="0"/>
              </a:rPr>
              <a:t>pressures</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Continuity in approach, despite change at political </a:t>
            </a:r>
            <a:r>
              <a:rPr lang="en-US" dirty="0" smtClean="0">
                <a:latin typeface="Times New Roman" panose="02020603050405020304" pitchFamily="18" charset="0"/>
                <a:cs typeface="Times New Roman" panose="02020603050405020304" pitchFamily="18" charset="0"/>
              </a:rPr>
              <a:t>levels</a:t>
            </a:r>
            <a:endParaRPr lang="en-US" dirty="0">
              <a:latin typeface="Times New Roman" panose="02020603050405020304" pitchFamily="18" charset="0"/>
              <a:cs typeface="Times New Roman" panose="02020603050405020304" pitchFamily="18" charset="0"/>
            </a:endParaRPr>
          </a:p>
          <a:p>
            <a:pPr lvl="1"/>
            <a:r>
              <a:rPr lang="en-US" dirty="0">
                <a:latin typeface="Times New Roman" panose="02020603050405020304" pitchFamily="18" charset="0"/>
                <a:cs typeface="Times New Roman" panose="02020603050405020304" pitchFamily="18" charset="0"/>
              </a:rPr>
              <a:t>Insulate policy making from unpredictable intervention by elected </a:t>
            </a:r>
            <a:r>
              <a:rPr lang="en-US" dirty="0" smtClean="0">
                <a:latin typeface="Times New Roman" panose="02020603050405020304" pitchFamily="18" charset="0"/>
                <a:cs typeface="Times New Roman" panose="02020603050405020304" pitchFamily="18" charset="0"/>
              </a:rPr>
              <a:t>politicians</a:t>
            </a:r>
            <a:endParaRPr lang="en-US" dirty="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lstStyle/>
          <a:p>
            <a:fld id="{778F2B43-7E02-49C3-A0EC-9D5582FF5F62}" type="slidenum">
              <a:rPr lang="en-US" smtClean="0"/>
              <a:pPr/>
              <a:t>4</a:t>
            </a:fld>
            <a:endParaRPr lang="en-US"/>
          </a:p>
        </p:txBody>
      </p:sp>
    </p:spTree>
    <p:extLst>
      <p:ext uri="{BB962C8B-B14F-4D97-AF65-F5344CB8AC3E}">
        <p14:creationId xmlns:p14="http://schemas.microsoft.com/office/powerpoint/2010/main" xmlns="" val="4172211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2628"/>
          </a:xfrm>
        </p:spPr>
        <p:txBody>
          <a:bodyPr>
            <a:noAutofit/>
          </a:bodyPr>
          <a:lstStyle/>
          <a:p>
            <a:pPr algn="ctr"/>
            <a:r>
              <a:rPr lang="en-US" sz="3800" b="1" dirty="0" smtClean="0">
                <a:latin typeface="Times New Roman" panose="02020603050405020304" pitchFamily="18" charset="0"/>
                <a:cs typeface="Times New Roman" panose="02020603050405020304" pitchFamily="18" charset="0"/>
              </a:rPr>
              <a:t>Global developments on </a:t>
            </a:r>
            <a:r>
              <a:rPr lang="en-US" sz="3800" b="1" dirty="0" err="1" smtClean="0">
                <a:latin typeface="Times New Roman" panose="02020603050405020304" pitchFamily="18" charset="0"/>
                <a:cs typeface="Times New Roman" panose="02020603050405020304" pitchFamily="18" charset="0"/>
              </a:rPr>
              <a:t>SRAs</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791717"/>
            <a:ext cx="10289146" cy="4747195"/>
          </a:xfrm>
        </p:spPr>
        <p:txBody>
          <a:bodyPr>
            <a:normAutofit/>
          </a:bodyPr>
          <a:lstStyle/>
          <a:p>
            <a:r>
              <a:rPr lang="en-US" sz="2400" dirty="0" smtClean="0">
                <a:latin typeface="Times New Roman" panose="02020603050405020304" pitchFamily="18" charset="0"/>
                <a:cs typeface="Times New Roman" panose="02020603050405020304" pitchFamily="18" charset="0"/>
              </a:rPr>
              <a:t>Apart from central banks first federal regulatory agency in the US was a regulator for inter-state railroad freight rates in 1887</a:t>
            </a: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Europe </a:t>
            </a:r>
            <a:r>
              <a:rPr lang="en-US" sz="2400" dirty="0">
                <a:latin typeface="Times New Roman" panose="02020603050405020304" pitchFamily="18" charset="0"/>
                <a:cs typeface="Times New Roman" panose="02020603050405020304" pitchFamily="18" charset="0"/>
              </a:rPr>
              <a:t>did not have separate regulatory agencies, until the late 1980s and </a:t>
            </a:r>
            <a:r>
              <a:rPr lang="en-US" sz="2400" dirty="0" smtClean="0">
                <a:latin typeface="Times New Roman" panose="02020603050405020304" pitchFamily="18" charset="0"/>
                <a:cs typeface="Times New Roman" panose="02020603050405020304" pitchFamily="18" charset="0"/>
              </a:rPr>
              <a:t>1990s</a:t>
            </a:r>
          </a:p>
          <a:p>
            <a:r>
              <a:rPr lang="en-US" sz="2400" dirty="0" smtClean="0">
                <a:latin typeface="Times New Roman" panose="02020603050405020304" pitchFamily="18" charset="0"/>
                <a:cs typeface="Times New Roman" panose="02020603050405020304" pitchFamily="18" charset="0"/>
              </a:rPr>
              <a:t>Until </a:t>
            </a:r>
            <a:r>
              <a:rPr lang="en-US" sz="2400" dirty="0">
                <a:latin typeface="Times New Roman" panose="02020603050405020304" pitchFamily="18" charset="0"/>
                <a:cs typeface="Times New Roman" panose="02020603050405020304" pitchFamily="18" charset="0"/>
              </a:rPr>
              <a:t>very recently, England </a:t>
            </a:r>
            <a:r>
              <a:rPr lang="en-US" sz="2400" dirty="0" smtClean="0">
                <a:latin typeface="Times New Roman" panose="02020603050405020304" pitchFamily="18" charset="0"/>
                <a:cs typeface="Times New Roman" panose="02020603050405020304" pitchFamily="18" charset="0"/>
              </a:rPr>
              <a:t>had a few one</a:t>
            </a:r>
            <a:r>
              <a:rPr lang="en-US" sz="2400" dirty="0">
                <a:latin typeface="Times New Roman" panose="02020603050405020304" pitchFamily="18" charset="0"/>
                <a:cs typeface="Times New Roman" panose="02020603050405020304" pitchFamily="18" charset="0"/>
              </a:rPr>
              <a:t>-person </a:t>
            </a:r>
            <a:r>
              <a:rPr lang="en-US" sz="2400" dirty="0" smtClean="0">
                <a:latin typeface="Times New Roman" panose="02020603050405020304" pitchFamily="18" charset="0"/>
                <a:cs typeface="Times New Roman" panose="02020603050405020304" pitchFamily="18" charset="0"/>
              </a:rPr>
              <a:t>regulators</a:t>
            </a:r>
          </a:p>
          <a:p>
            <a:r>
              <a:rPr lang="en-US" sz="2400" dirty="0" smtClean="0">
                <a:latin typeface="Times New Roman" panose="02020603050405020304" pitchFamily="18" charset="0"/>
                <a:cs typeface="Times New Roman" panose="02020603050405020304" pitchFamily="18" charset="0"/>
              </a:rPr>
              <a:t>Today UK has nearly 50 regulatory agencies</a:t>
            </a:r>
          </a:p>
          <a:p>
            <a:r>
              <a:rPr lang="en-US" sz="2400" dirty="0" smtClean="0">
                <a:latin typeface="Times New Roman" panose="02020603050405020304" pitchFamily="18" charset="0"/>
                <a:cs typeface="Times New Roman" panose="02020603050405020304" pitchFamily="18" charset="0"/>
              </a:rPr>
              <a:t>Some </a:t>
            </a:r>
            <a:r>
              <a:rPr lang="en-US" sz="2400" dirty="0">
                <a:latin typeface="Times New Roman" panose="02020603050405020304" pitchFamily="18" charset="0"/>
                <a:cs typeface="Times New Roman" panose="02020603050405020304" pitchFamily="18" charset="0"/>
              </a:rPr>
              <a:t>regulators in Europe have nominees of the legislature on </a:t>
            </a:r>
            <a:r>
              <a:rPr lang="en-US" sz="2400" dirty="0" smtClean="0">
                <a:latin typeface="Times New Roman" panose="02020603050405020304" pitchFamily="18" charset="0"/>
                <a:cs typeface="Times New Roman" panose="02020603050405020304" pitchFamily="18" charset="0"/>
              </a:rPr>
              <a:t>their boards e.g. Boards </a:t>
            </a:r>
            <a:r>
              <a:rPr lang="en-US" sz="2400" dirty="0">
                <a:latin typeface="Times New Roman" panose="02020603050405020304" pitchFamily="18" charset="0"/>
                <a:cs typeface="Times New Roman" panose="02020603050405020304" pitchFamily="18" charset="0"/>
              </a:rPr>
              <a:t>of telecom regulators in Italy and </a:t>
            </a:r>
            <a:r>
              <a:rPr lang="en-US" sz="2400" dirty="0" smtClean="0">
                <a:latin typeface="Times New Roman" panose="02020603050405020304" pitchFamily="18" charset="0"/>
                <a:cs typeface="Times New Roman" panose="02020603050405020304" pitchFamily="18" charset="0"/>
              </a:rPr>
              <a:t>Germany</a:t>
            </a:r>
          </a:p>
          <a:p>
            <a:endParaRPr lang="en-US" dirty="0" smtClean="0">
              <a:latin typeface="Times New Roman" panose="02020603050405020304" pitchFamily="18" charset="0"/>
              <a:cs typeface="Times New Roman" panose="02020603050405020304" pitchFamily="18" charset="0"/>
            </a:endParaRPr>
          </a:p>
          <a:p>
            <a:pPr marL="350838" lvl="1" indent="0">
              <a:buNone/>
            </a:pPr>
            <a:endParaRPr lang="en-US" dirty="0"/>
          </a:p>
        </p:txBody>
      </p:sp>
      <p:sp>
        <p:nvSpPr>
          <p:cNvPr id="5" name="Slide Number Placeholder 4"/>
          <p:cNvSpPr>
            <a:spLocks noGrp="1"/>
          </p:cNvSpPr>
          <p:nvPr>
            <p:ph type="sldNum" sz="quarter" idx="12"/>
          </p:nvPr>
        </p:nvSpPr>
        <p:spPr/>
        <p:txBody>
          <a:bodyPr/>
          <a:lstStyle/>
          <a:p>
            <a:fld id="{778F2B43-7E02-49C3-A0EC-9D5582FF5F62}" type="slidenum">
              <a:rPr lang="en-US" smtClean="0"/>
              <a:pPr/>
              <a:t>5</a:t>
            </a:fld>
            <a:endParaRPr lang="en-US"/>
          </a:p>
        </p:txBody>
      </p:sp>
    </p:spTree>
    <p:extLst>
      <p:ext uri="{BB962C8B-B14F-4D97-AF65-F5344CB8AC3E}">
        <p14:creationId xmlns:p14="http://schemas.microsoft.com/office/powerpoint/2010/main" xmlns="" val="2502538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Agencies or NDPB</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48345" y="1456409"/>
            <a:ext cx="10528293" cy="5150716"/>
          </a:xfrm>
        </p:spPr>
        <p:txBody>
          <a:bodyPr>
            <a:normAutofit/>
          </a:bodyPr>
          <a:lstStyle/>
          <a:p>
            <a:pPr algn="just"/>
            <a:r>
              <a:rPr lang="en-US" sz="2400" dirty="0" smtClean="0">
                <a:latin typeface="Times New Roman" panose="02020603050405020304" pitchFamily="18" charset="0"/>
                <a:cs typeface="Times New Roman" panose="02020603050405020304" pitchFamily="18" charset="0"/>
              </a:rPr>
              <a:t>Sir Leo </a:t>
            </a:r>
            <a:r>
              <a:rPr lang="en-US" sz="2400" dirty="0" err="1" smtClean="0">
                <a:latin typeface="Times New Roman" panose="02020603050405020304" pitchFamily="18" charset="0"/>
                <a:cs typeface="Times New Roman" panose="02020603050405020304" pitchFamily="18" charset="0"/>
              </a:rPr>
              <a:t>Pliatsky</a:t>
            </a:r>
            <a:r>
              <a:rPr lang="en-US" sz="2400" dirty="0" smtClean="0">
                <a:latin typeface="Times New Roman" panose="02020603050405020304" pitchFamily="18" charset="0"/>
                <a:cs typeface="Times New Roman" panose="02020603050405020304" pitchFamily="18" charset="0"/>
              </a:rPr>
              <a:t> coined the term Non-departmental public bodies (NDPB) to describe these in his 1980 report to the UK Government</a:t>
            </a:r>
          </a:p>
          <a:p>
            <a:pPr algn="just"/>
            <a:r>
              <a:rPr lang="en-US" sz="2400" dirty="0" smtClean="0">
                <a:latin typeface="Times New Roman" panose="02020603050405020304" pitchFamily="18" charset="0"/>
                <a:cs typeface="Times New Roman" panose="02020603050405020304" pitchFamily="18" charset="0"/>
              </a:rPr>
              <a:t>A body which has a role in the processes of (national) Government, but is not a Government </a:t>
            </a:r>
            <a:r>
              <a:rPr lang="en-US" sz="2400" dirty="0">
                <a:latin typeface="Times New Roman" panose="02020603050405020304" pitchFamily="18" charset="0"/>
                <a:cs typeface="Times New Roman" panose="02020603050405020304" pitchFamily="18" charset="0"/>
              </a:rPr>
              <a:t>D</a:t>
            </a:r>
            <a:r>
              <a:rPr lang="en-US" sz="2400" dirty="0" smtClean="0">
                <a:latin typeface="Times New Roman" panose="02020603050405020304" pitchFamily="18" charset="0"/>
                <a:cs typeface="Times New Roman" panose="02020603050405020304" pitchFamily="18" charset="0"/>
              </a:rPr>
              <a:t>epartment, or part of one, and which accordingly operates to a greater or lesser extent at arm’s length from Ministers</a:t>
            </a:r>
          </a:p>
          <a:p>
            <a:pPr algn="just"/>
            <a:r>
              <a:rPr lang="en-US" sz="2400" dirty="0" smtClean="0">
                <a:latin typeface="Times New Roman" panose="02020603050405020304" pitchFamily="18" charset="0"/>
                <a:cs typeface="Times New Roman" panose="02020603050405020304" pitchFamily="18" charset="0"/>
              </a:rPr>
              <a:t>If the function needs to be carried out at arm’s length from ministers e.g. regulatory functions, decisions on funding</a:t>
            </a:r>
          </a:p>
          <a:p>
            <a:pPr algn="just"/>
            <a:r>
              <a:rPr lang="en-US" sz="2400" dirty="0" smtClean="0">
                <a:latin typeface="Times New Roman" panose="02020603050405020304" pitchFamily="18" charset="0"/>
                <a:cs typeface="Times New Roman" panose="02020603050405020304" pitchFamily="18" charset="0"/>
              </a:rPr>
              <a:t>When expert advice is required by ministers on technical/specialized issues</a:t>
            </a:r>
          </a:p>
          <a:p>
            <a:pPr algn="just"/>
            <a:r>
              <a:rPr lang="en-US" sz="2400" dirty="0" smtClean="0">
                <a:latin typeface="Times New Roman" panose="02020603050405020304" pitchFamily="18" charset="0"/>
                <a:cs typeface="Times New Roman" panose="02020603050405020304" pitchFamily="18" charset="0"/>
              </a:rPr>
              <a:t>If a body needs to be set up to deal with appeals</a:t>
            </a:r>
          </a:p>
          <a:p>
            <a:pPr algn="just"/>
            <a:r>
              <a:rPr lang="en-US" sz="2400" dirty="0" smtClean="0">
                <a:latin typeface="Times New Roman" panose="02020603050405020304" pitchFamily="18" charset="0"/>
                <a:cs typeface="Times New Roman" panose="02020603050405020304" pitchFamily="18" charset="0"/>
              </a:rPr>
              <a:t>When a body is required to carry out a range of commercial activities where board members need a degree of independence</a:t>
            </a:r>
          </a:p>
          <a:p>
            <a:pPr algn="just"/>
            <a:endParaRPr lang="en-US" sz="2400" dirty="0" smtClean="0">
              <a:latin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fld id="{778F2B43-7E02-49C3-A0EC-9D5582FF5F62}" type="slidenum">
              <a:rPr lang="en-US" smtClean="0"/>
              <a:pPr/>
              <a:t>6</a:t>
            </a:fld>
            <a:endParaRPr lang="en-US"/>
          </a:p>
        </p:txBody>
      </p:sp>
    </p:spTree>
    <p:extLst>
      <p:ext uri="{BB962C8B-B14F-4D97-AF65-F5344CB8AC3E}">
        <p14:creationId xmlns:p14="http://schemas.microsoft.com/office/powerpoint/2010/main" xmlns="" val="3590874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71209"/>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Rise of the regulatory state in India</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939081"/>
            <a:ext cx="10250510" cy="4507421"/>
          </a:xfrm>
        </p:spPr>
        <p:txBody>
          <a:bodyPr>
            <a:normAutofit/>
          </a:bodyPr>
          <a:lstStyle/>
          <a:p>
            <a:pPr algn="just"/>
            <a:r>
              <a:rPr lang="en-US" sz="2400" dirty="0" smtClean="0">
                <a:latin typeface="Times New Roman" panose="02020603050405020304" pitchFamily="18" charset="0"/>
                <a:cs typeface="Times New Roman" panose="02020603050405020304" pitchFamily="18" charset="0"/>
              </a:rPr>
              <a:t>Earliest known regulator in India is the Reserve Bank of India</a:t>
            </a:r>
          </a:p>
          <a:p>
            <a:pPr algn="just"/>
            <a:r>
              <a:rPr lang="en-US" sz="2400" dirty="0" smtClean="0">
                <a:latin typeface="Times New Roman" panose="02020603050405020304" pitchFamily="18" charset="0"/>
                <a:cs typeface="Times New Roman" panose="02020603050405020304" pitchFamily="18" charset="0"/>
              </a:rPr>
              <a:t>Pre-</a:t>
            </a:r>
            <a:r>
              <a:rPr lang="en-US" sz="2400" dirty="0" err="1" smtClean="0">
                <a:latin typeface="Times New Roman" panose="02020603050405020304" pitchFamily="18" charset="0"/>
                <a:cs typeface="Times New Roman" panose="02020603050405020304" pitchFamily="18" charset="0"/>
              </a:rPr>
              <a:t>liberalisation</a:t>
            </a:r>
            <a:r>
              <a:rPr lang="en-US" sz="2400" dirty="0" smtClean="0">
                <a:latin typeface="Times New Roman" panose="02020603050405020304" pitchFamily="18" charset="0"/>
                <a:cs typeface="Times New Roman" panose="02020603050405020304" pitchFamily="18" charset="0"/>
              </a:rPr>
              <a:t> departments of government directly regulated activities </a:t>
            </a:r>
          </a:p>
          <a:p>
            <a:pPr algn="just"/>
            <a:r>
              <a:rPr lang="en-US" sz="2400" dirty="0" smtClean="0">
                <a:latin typeface="Times New Roman" panose="02020603050405020304" pitchFamily="18" charset="0"/>
                <a:cs typeface="Times New Roman" panose="02020603050405020304" pitchFamily="18" charset="0"/>
              </a:rPr>
              <a:t>Post-</a:t>
            </a:r>
            <a:r>
              <a:rPr lang="en-US" sz="2400" dirty="0" err="1" smtClean="0">
                <a:latin typeface="Times New Roman" panose="02020603050405020304" pitchFamily="18" charset="0"/>
                <a:cs typeface="Times New Roman" panose="02020603050405020304" pitchFamily="18" charset="0"/>
              </a:rPr>
              <a:t>liberalisation</a:t>
            </a:r>
            <a:r>
              <a:rPr lang="en-US" sz="2400" dirty="0" smtClean="0">
                <a:latin typeface="Times New Roman" panose="02020603050405020304" pitchFamily="18" charset="0"/>
                <a:cs typeface="Times New Roman" panose="02020603050405020304" pitchFamily="18" charset="0"/>
              </a:rPr>
              <a:t> period saw a wave of independent regulatory agencies, in the social and economic space e.g. SEBI (1992), TRAI (1997), IRDA (1999) and CCI (2002) </a:t>
            </a:r>
          </a:p>
          <a:p>
            <a:pPr algn="just"/>
            <a:r>
              <a:rPr lang="en-US" sz="2400" dirty="0" smtClean="0">
                <a:latin typeface="Times New Roman" panose="02020603050405020304" pitchFamily="18" charset="0"/>
                <a:cs typeface="Times New Roman" panose="02020603050405020304" pitchFamily="18" charset="0"/>
              </a:rPr>
              <a:t>NHRC and NCBC (1993) </a:t>
            </a:r>
          </a:p>
        </p:txBody>
      </p:sp>
      <p:sp>
        <p:nvSpPr>
          <p:cNvPr id="5" name="Slide Number Placeholder 4"/>
          <p:cNvSpPr>
            <a:spLocks noGrp="1"/>
          </p:cNvSpPr>
          <p:nvPr>
            <p:ph type="sldNum" sz="quarter" idx="12"/>
          </p:nvPr>
        </p:nvSpPr>
        <p:spPr/>
        <p:txBody>
          <a:bodyPr/>
          <a:lstStyle/>
          <a:p>
            <a:fld id="{778F2B43-7E02-49C3-A0EC-9D5582FF5F62}" type="slidenum">
              <a:rPr lang="en-US" smtClean="0"/>
              <a:pPr/>
              <a:t>7</a:t>
            </a:fld>
            <a:endParaRPr lang="en-US"/>
          </a:p>
        </p:txBody>
      </p:sp>
    </p:spTree>
    <p:extLst>
      <p:ext uri="{BB962C8B-B14F-4D97-AF65-F5344CB8AC3E}">
        <p14:creationId xmlns:p14="http://schemas.microsoft.com/office/powerpoint/2010/main" xmlns="" val="4538090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464" y="313609"/>
            <a:ext cx="10714336" cy="1034465"/>
          </a:xfrm>
        </p:spPr>
        <p:txBody>
          <a:bodyPr>
            <a:normAutofit/>
          </a:bodyPr>
          <a:lstStyle/>
          <a:p>
            <a:pPr algn="ctr"/>
            <a:r>
              <a:rPr lang="en-US" sz="3800" b="1" dirty="0" smtClean="0">
                <a:latin typeface="Times New Roman" panose="02020603050405020304" pitchFamily="18" charset="0"/>
                <a:cs typeface="Times New Roman" panose="02020603050405020304" pitchFamily="18" charset="0"/>
              </a:rPr>
              <a:t>Taxonomy of agencies in India?</a:t>
            </a:r>
            <a:endParaRPr lang="en-US"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200" y="1871235"/>
            <a:ext cx="10515600" cy="4850240"/>
          </a:xfrm>
        </p:spPr>
        <p:txBody>
          <a:bodyPr>
            <a:normAutofit/>
          </a:bodyPr>
          <a:lstStyle/>
          <a:p>
            <a:pPr algn="just"/>
            <a:r>
              <a:rPr lang="en-US" sz="2400" dirty="0" smtClean="0">
                <a:latin typeface="Times New Roman" panose="02020603050405020304" pitchFamily="18" charset="0"/>
                <a:cs typeface="Times New Roman" panose="02020603050405020304" pitchFamily="18" charset="0"/>
              </a:rPr>
              <a:t>Not all the statutory agencies are “regulators” </a:t>
            </a:r>
          </a:p>
          <a:p>
            <a:pPr algn="just"/>
            <a:r>
              <a:rPr lang="en-US" sz="2400" dirty="0" smtClean="0">
                <a:latin typeface="Times New Roman" panose="02020603050405020304" pitchFamily="18" charset="0"/>
                <a:cs typeface="Times New Roman" panose="02020603050405020304" pitchFamily="18" charset="0"/>
              </a:rPr>
              <a:t>We don</a:t>
            </a:r>
            <a:r>
              <a:rPr lang="fr-FR" sz="2400"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t have an NDPB type classification and categorization of bodies</a:t>
            </a:r>
          </a:p>
          <a:p>
            <a:pPr algn="just"/>
            <a:r>
              <a:rPr lang="en-US" sz="2400" dirty="0" smtClean="0">
                <a:latin typeface="Times New Roman" panose="02020603050405020304" pitchFamily="18" charset="0"/>
                <a:cs typeface="Times New Roman" panose="02020603050405020304" pitchFamily="18" charset="0"/>
              </a:rPr>
              <a:t>Not all have all-encompassing governance powers</a:t>
            </a:r>
          </a:p>
          <a:p>
            <a:pPr algn="just"/>
            <a:r>
              <a:rPr lang="en-US" sz="2400" dirty="0" smtClean="0">
                <a:latin typeface="Times New Roman" panose="02020603050405020304" pitchFamily="18" charset="0"/>
                <a:cs typeface="Times New Roman" panose="02020603050405020304" pitchFamily="18" charset="0"/>
              </a:rPr>
              <a:t>Some agencies are largely executive in nature, e.g. </a:t>
            </a:r>
            <a:r>
              <a:rPr lang="en-US" sz="2400" dirty="0" err="1" smtClean="0">
                <a:latin typeface="Times New Roman" panose="02020603050405020304" pitchFamily="18" charset="0"/>
                <a:cs typeface="Times New Roman" panose="02020603050405020304" pitchFamily="18" charset="0"/>
              </a:rPr>
              <a:t>NCBC’s</a:t>
            </a:r>
            <a:r>
              <a:rPr lang="en-US" sz="2400" dirty="0" smtClean="0">
                <a:latin typeface="Times New Roman" panose="02020603050405020304" pitchFamily="18" charset="0"/>
                <a:cs typeface="Times New Roman" panose="02020603050405020304" pitchFamily="18" charset="0"/>
              </a:rPr>
              <a:t> main function is to examine requests for inclusion as a backward class</a:t>
            </a:r>
          </a:p>
          <a:p>
            <a:pPr algn="just"/>
            <a:r>
              <a:rPr lang="en-US" sz="2400" dirty="0" smtClean="0">
                <a:latin typeface="Times New Roman" panose="02020603050405020304" pitchFamily="18" charset="0"/>
                <a:cs typeface="Times New Roman" panose="02020603050405020304" pitchFamily="18" charset="0"/>
              </a:rPr>
              <a:t>Some regulators’ powers are largely quasi-judicial, e.g. </a:t>
            </a:r>
            <a:r>
              <a:rPr lang="en-US" sz="2400" dirty="0" err="1" smtClean="0">
                <a:latin typeface="Times New Roman" panose="02020603050405020304" pitchFamily="18" charset="0"/>
                <a:cs typeface="Times New Roman" panose="02020603050405020304" pitchFamily="18" charset="0"/>
              </a:rPr>
              <a:t>CCI’s</a:t>
            </a:r>
            <a:r>
              <a:rPr lang="en-US" sz="2400" dirty="0" smtClean="0">
                <a:latin typeface="Times New Roman" panose="02020603050405020304" pitchFamily="18" charset="0"/>
                <a:cs typeface="Times New Roman" panose="02020603050405020304" pitchFamily="18" charset="0"/>
              </a:rPr>
              <a:t> function of approving combinations involves the exercise of mainly quasi-judicial powers</a:t>
            </a:r>
          </a:p>
          <a:p>
            <a:pPr algn="just"/>
            <a:r>
              <a:rPr lang="en-US" sz="2400" dirty="0" smtClean="0">
                <a:latin typeface="Times New Roman" panose="02020603050405020304" pitchFamily="18" charset="0"/>
                <a:cs typeface="Times New Roman" panose="02020603050405020304" pitchFamily="18" charset="0"/>
              </a:rPr>
              <a:t>Some regulators have executive, legislative</a:t>
            </a:r>
            <a:r>
              <a:rPr lang="en-US" sz="2400" dirty="0">
                <a:latin typeface="Times New Roman" panose="02020603050405020304" pitchFamily="18" charset="0"/>
                <a:cs typeface="Times New Roman" panose="02020603050405020304" pitchFamily="18" charset="0"/>
              </a:rPr>
              <a:t> </a:t>
            </a:r>
            <a:r>
              <a:rPr lang="en-US" sz="2400" dirty="0" smtClean="0">
                <a:latin typeface="Times New Roman" panose="02020603050405020304" pitchFamily="18" charset="0"/>
                <a:cs typeface="Times New Roman" panose="02020603050405020304" pitchFamily="18" charset="0"/>
              </a:rPr>
              <a:t>and quasi-judicial powers, e.g. most financial sector regulators such as SEBI, RBI, IRDA and PFRDA</a:t>
            </a:r>
          </a:p>
          <a:p>
            <a:pPr marL="0" indent="0">
              <a:buNone/>
            </a:pPr>
            <a:endParaRPr lang="en-US" dirty="0"/>
          </a:p>
        </p:txBody>
      </p:sp>
      <p:sp>
        <p:nvSpPr>
          <p:cNvPr id="5" name="Slide Number Placeholder 4"/>
          <p:cNvSpPr>
            <a:spLocks noGrp="1"/>
          </p:cNvSpPr>
          <p:nvPr>
            <p:ph type="sldNum" sz="quarter" idx="12"/>
          </p:nvPr>
        </p:nvSpPr>
        <p:spPr/>
        <p:txBody>
          <a:bodyPr/>
          <a:lstStyle/>
          <a:p>
            <a:fld id="{778F2B43-7E02-49C3-A0EC-9D5582FF5F62}" type="slidenum">
              <a:rPr lang="en-US" smtClean="0"/>
              <a:pPr/>
              <a:t>8</a:t>
            </a:fld>
            <a:endParaRPr lang="en-US"/>
          </a:p>
        </p:txBody>
      </p:sp>
    </p:spTree>
    <p:extLst>
      <p:ext uri="{BB962C8B-B14F-4D97-AF65-F5344CB8AC3E}">
        <p14:creationId xmlns:p14="http://schemas.microsoft.com/office/powerpoint/2010/main" xmlns="" val="29679214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1394138" y="364570"/>
            <a:ext cx="8588062" cy="1026127"/>
          </a:xfrm>
        </p:spPr>
        <p:txBody>
          <a:bodyPr>
            <a:noAutofit/>
          </a:bodyPr>
          <a:lstStyle/>
          <a:p>
            <a:pPr algn="ctr" eaLnBrk="1" hangingPunct="1"/>
            <a:r>
              <a:rPr lang="en-IN" sz="3800" b="1" dirty="0" smtClean="0">
                <a:latin typeface="Times New Roman" panose="02020603050405020304" pitchFamily="18" charset="0"/>
                <a:cs typeface="Times New Roman" panose="02020603050405020304" pitchFamily="18" charset="0"/>
              </a:rPr>
              <a:t>SRAs and the </a:t>
            </a:r>
            <a:r>
              <a:rPr lang="en-IN" sz="3800" b="1" dirty="0">
                <a:latin typeface="Times New Roman" panose="02020603050405020304" pitchFamily="18" charset="0"/>
                <a:cs typeface="Times New Roman" panose="02020603050405020304" pitchFamily="18" charset="0"/>
              </a:rPr>
              <a:t>Constitution of </a:t>
            </a:r>
            <a:r>
              <a:rPr lang="en-IN" sz="3800" b="1" dirty="0" smtClean="0">
                <a:latin typeface="Times New Roman" panose="02020603050405020304" pitchFamily="18" charset="0"/>
                <a:cs typeface="Times New Roman" panose="02020603050405020304" pitchFamily="18" charset="0"/>
              </a:rPr>
              <a:t>India I</a:t>
            </a:r>
            <a:endParaRPr lang="en-IN" sz="38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78794" y="1950886"/>
            <a:ext cx="10375006" cy="3845274"/>
          </a:xfrm>
        </p:spPr>
        <p:txBody>
          <a:bodyPr rtlCol="0">
            <a:normAutofit/>
          </a:bodyPr>
          <a:lstStyle/>
          <a:p>
            <a:pPr algn="just">
              <a:defRPr/>
            </a:pPr>
            <a:r>
              <a:rPr lang="en-US" sz="2400" dirty="0">
                <a:latin typeface="Times New Roman" panose="02020603050405020304" pitchFamily="18" charset="0"/>
                <a:cs typeface="Times New Roman" panose="02020603050405020304" pitchFamily="18" charset="0"/>
              </a:rPr>
              <a:t>Article 53 (1) of the Constitution regulates the exercise of the executive powers of the Union by officers of the </a:t>
            </a:r>
            <a:r>
              <a:rPr lang="en-US" sz="2400" dirty="0" smtClean="0">
                <a:latin typeface="Times New Roman" panose="02020603050405020304" pitchFamily="18" charset="0"/>
                <a:cs typeface="Times New Roman" panose="02020603050405020304" pitchFamily="18" charset="0"/>
              </a:rPr>
              <a:t>Union</a:t>
            </a:r>
            <a:endParaRPr lang="en-US" sz="2400" dirty="0">
              <a:latin typeface="Times New Roman" panose="02020603050405020304" pitchFamily="18" charset="0"/>
              <a:cs typeface="Times New Roman" panose="02020603050405020304" pitchFamily="18" charset="0"/>
            </a:endParaRPr>
          </a:p>
          <a:p>
            <a:pPr algn="just">
              <a:defRPr/>
            </a:pPr>
            <a:r>
              <a:rPr lang="en-US" sz="2400" dirty="0">
                <a:latin typeface="Times New Roman" panose="02020603050405020304" pitchFamily="18" charset="0"/>
                <a:cs typeface="Times New Roman" panose="02020603050405020304" pitchFamily="18" charset="0"/>
              </a:rPr>
              <a:t>Article 53 (3) enables the Parliament to confer by law “functions” to “authorities</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a:p>
            <a:pPr algn="just">
              <a:defRPr/>
            </a:pPr>
            <a:r>
              <a:rPr lang="en-US" sz="2400" dirty="0">
                <a:latin typeface="Times New Roman" panose="02020603050405020304" pitchFamily="18" charset="0"/>
                <a:cs typeface="Times New Roman" panose="02020603050405020304" pitchFamily="18" charset="0"/>
              </a:rPr>
              <a:t>Constitution does not define “functions” or “authority” in this context. Presumably, Article 53 (3) refers to executive </a:t>
            </a:r>
            <a:r>
              <a:rPr lang="en-US" sz="2400" dirty="0" smtClean="0">
                <a:latin typeface="Times New Roman" panose="02020603050405020304" pitchFamily="18" charset="0"/>
                <a:cs typeface="Times New Roman" panose="02020603050405020304" pitchFamily="18" charset="0"/>
              </a:rPr>
              <a:t>functions</a:t>
            </a:r>
          </a:p>
          <a:p>
            <a:pPr algn="just">
              <a:defRPr/>
            </a:pPr>
            <a:r>
              <a:rPr lang="en-US" sz="2400" dirty="0" smtClean="0">
                <a:latin typeface="Times New Roman" panose="02020603050405020304" pitchFamily="18" charset="0"/>
                <a:cs typeface="Times New Roman" panose="02020603050405020304" pitchFamily="18" charset="0"/>
              </a:rPr>
              <a:t>Executive powers not explicitly defined in the Constitution</a:t>
            </a:r>
          </a:p>
          <a:p>
            <a:pPr algn="just">
              <a:defRPr/>
            </a:pPr>
            <a:endParaRPr lang="en-US" sz="2400" dirty="0" smtClean="0">
              <a:latin typeface="Times New Roman" panose="02020603050405020304" pitchFamily="18" charset="0"/>
              <a:cs typeface="Times New Roman" panose="02020603050405020304" pitchFamily="18" charset="0"/>
            </a:endParaRPr>
          </a:p>
          <a:p>
            <a:pPr>
              <a:defRPr/>
            </a:pPr>
            <a:endParaRPr lang="en-IN" dirty="0"/>
          </a:p>
        </p:txBody>
      </p:sp>
      <p:sp>
        <p:nvSpPr>
          <p:cNvPr id="6" name="Slide Number Placeholder 5"/>
          <p:cNvSpPr>
            <a:spLocks noGrp="1"/>
          </p:cNvSpPr>
          <p:nvPr>
            <p:ph type="sldNum" sz="quarter" idx="12"/>
          </p:nvPr>
        </p:nvSpPr>
        <p:spPr/>
        <p:txBody>
          <a:bodyPr/>
          <a:lstStyle/>
          <a:p>
            <a:fld id="{778F2B43-7E02-49C3-A0EC-9D5582FF5F62}" type="slidenum">
              <a:rPr lang="en-US" smtClean="0"/>
              <a:pPr/>
              <a:t>9</a:t>
            </a:fld>
            <a:endParaRPr lang="en-US"/>
          </a:p>
        </p:txBody>
      </p:sp>
    </p:spTree>
    <p:extLst>
      <p:ext uri="{BB962C8B-B14F-4D97-AF65-F5344CB8AC3E}">
        <p14:creationId xmlns:p14="http://schemas.microsoft.com/office/powerpoint/2010/main" xmlns="" val="4039596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261</TotalTime>
  <Words>2525</Words>
  <Application>Microsoft Macintosh PowerPoint</Application>
  <PresentationFormat>Custom</PresentationFormat>
  <Paragraphs>267</Paragraphs>
  <Slides>31</Slides>
  <Notes>15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Statutory Regulatory Authorities in India A Constitutional perspective</vt:lpstr>
      <vt:lpstr>Structure of presentation</vt:lpstr>
      <vt:lpstr>Rationale for SRAs I</vt:lpstr>
      <vt:lpstr>Rationale for SRAs II</vt:lpstr>
      <vt:lpstr>Global developments on SRAs</vt:lpstr>
      <vt:lpstr>Agencies or NDPB</vt:lpstr>
      <vt:lpstr>Rise of the regulatory state in India</vt:lpstr>
      <vt:lpstr>Taxonomy of agencies in India?</vt:lpstr>
      <vt:lpstr>SRAs and the Constitution of India I</vt:lpstr>
      <vt:lpstr>SRAs and the Constitution of India II</vt:lpstr>
      <vt:lpstr>Separation of powers</vt:lpstr>
      <vt:lpstr>Separation of powers &amp; SRAs</vt:lpstr>
      <vt:lpstr>Elements of rule of law</vt:lpstr>
      <vt:lpstr>Judicial pronouncements on regulatory authorities I</vt:lpstr>
      <vt:lpstr>Judicial pronouncements on regulatory authorities II</vt:lpstr>
      <vt:lpstr>Financial sector legal issues</vt:lpstr>
      <vt:lpstr>RBI</vt:lpstr>
      <vt:lpstr>SEBI</vt:lpstr>
      <vt:lpstr>S. 11B of SEBI Act </vt:lpstr>
      <vt:lpstr>The problems with this</vt:lpstr>
      <vt:lpstr>Another example of vague powers</vt:lpstr>
      <vt:lpstr>Clarity of purpose</vt:lpstr>
      <vt:lpstr>Egregious examples</vt:lpstr>
      <vt:lpstr>    Regulatory authorities interface with GoI </vt:lpstr>
      <vt:lpstr>The Contract</vt:lpstr>
      <vt:lpstr>FSLRC Model</vt:lpstr>
      <vt:lpstr>FSLRC Model</vt:lpstr>
      <vt:lpstr>FSLRC Model</vt:lpstr>
      <vt:lpstr>International examples</vt:lpstr>
      <vt:lpstr>International examples</vt:lpstr>
      <vt:lpstr>Slide 31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Evolution of statutory authorities</dc:title>
  <dc:creator>PC</dc:creator>
  <cp:lastModifiedBy>Dr. Amit</cp:lastModifiedBy>
  <cp:revision>36</cp:revision>
  <cp:lastPrinted>2015-10-09T18:56:20Z</cp:lastPrinted>
  <dcterms:created xsi:type="dcterms:W3CDTF">2015-10-15T11:37:52Z</dcterms:created>
  <dcterms:modified xsi:type="dcterms:W3CDTF">2015-10-16T11:37:03Z</dcterms:modified>
</cp:coreProperties>
</file>